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84" r:id="rId3"/>
    <p:sldId id="348" r:id="rId4"/>
    <p:sldId id="363" r:id="rId5"/>
    <p:sldId id="364" r:id="rId6"/>
    <p:sldId id="365" r:id="rId7"/>
    <p:sldId id="376" r:id="rId8"/>
    <p:sldId id="377" r:id="rId9"/>
    <p:sldId id="367" r:id="rId10"/>
    <p:sldId id="368" r:id="rId11"/>
    <p:sldId id="369" r:id="rId12"/>
    <p:sldId id="370" r:id="rId13"/>
    <p:sldId id="371" r:id="rId14"/>
    <p:sldId id="362" r:id="rId15"/>
    <p:sldId id="378" r:id="rId16"/>
    <p:sldId id="402" r:id="rId17"/>
    <p:sldId id="403" r:id="rId18"/>
    <p:sldId id="379" r:id="rId19"/>
    <p:sldId id="356" r:id="rId20"/>
    <p:sldId id="387" r:id="rId21"/>
    <p:sldId id="404" r:id="rId22"/>
    <p:sldId id="381" r:id="rId23"/>
    <p:sldId id="382" r:id="rId24"/>
    <p:sldId id="383" r:id="rId25"/>
    <p:sldId id="384" r:id="rId26"/>
    <p:sldId id="385" r:id="rId27"/>
    <p:sldId id="386" r:id="rId28"/>
    <p:sldId id="388" r:id="rId29"/>
    <p:sldId id="392" r:id="rId30"/>
    <p:sldId id="393" r:id="rId31"/>
    <p:sldId id="396" r:id="rId32"/>
    <p:sldId id="397" r:id="rId33"/>
    <p:sldId id="398" r:id="rId34"/>
    <p:sldId id="399" r:id="rId35"/>
    <p:sldId id="400" r:id="rId36"/>
    <p:sldId id="401" r:id="rId37"/>
    <p:sldId id="405" r:id="rId38"/>
    <p:sldId id="406" r:id="rId39"/>
    <p:sldId id="408" r:id="rId40"/>
    <p:sldId id="409" r:id="rId41"/>
    <p:sldId id="410" r:id="rId42"/>
    <p:sldId id="411" r:id="rId43"/>
    <p:sldId id="320" r:id="rId44"/>
    <p:sldId id="31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8"/>
    <p:restoredTop sz="92921"/>
  </p:normalViewPr>
  <p:slideViewPr>
    <p:cSldViewPr snapToGrid="0" snapToObjects="1">
      <p:cViewPr>
        <p:scale>
          <a:sx n="82" d="100"/>
          <a:sy n="82" d="100"/>
        </p:scale>
        <p:origin x="71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68.wmf"/><Relationship Id="rId20" Type="http://schemas.openxmlformats.org/officeDocument/2006/relationships/image" Target="../media/image79.wmf"/><Relationship Id="rId21" Type="http://schemas.openxmlformats.org/officeDocument/2006/relationships/image" Target="../media/image80.wmf"/><Relationship Id="rId22" Type="http://schemas.openxmlformats.org/officeDocument/2006/relationships/image" Target="../media/image81.wmf"/><Relationship Id="rId23" Type="http://schemas.openxmlformats.org/officeDocument/2006/relationships/image" Target="../media/image82.wmf"/><Relationship Id="rId24" Type="http://schemas.openxmlformats.org/officeDocument/2006/relationships/image" Target="../media/image83.wmf"/><Relationship Id="rId25" Type="http://schemas.openxmlformats.org/officeDocument/2006/relationships/image" Target="../media/image84.wmf"/><Relationship Id="rId26" Type="http://schemas.openxmlformats.org/officeDocument/2006/relationships/image" Target="../media/image85.wmf"/><Relationship Id="rId10" Type="http://schemas.openxmlformats.org/officeDocument/2006/relationships/image" Target="../media/image69.wmf"/><Relationship Id="rId11" Type="http://schemas.openxmlformats.org/officeDocument/2006/relationships/image" Target="../media/image70.wmf"/><Relationship Id="rId12" Type="http://schemas.openxmlformats.org/officeDocument/2006/relationships/image" Target="../media/image71.wmf"/><Relationship Id="rId13" Type="http://schemas.openxmlformats.org/officeDocument/2006/relationships/image" Target="../media/image72.wmf"/><Relationship Id="rId14" Type="http://schemas.openxmlformats.org/officeDocument/2006/relationships/image" Target="../media/image73.wmf"/><Relationship Id="rId15" Type="http://schemas.openxmlformats.org/officeDocument/2006/relationships/image" Target="../media/image74.wmf"/><Relationship Id="rId16" Type="http://schemas.openxmlformats.org/officeDocument/2006/relationships/image" Target="../media/image75.wmf"/><Relationship Id="rId17" Type="http://schemas.openxmlformats.org/officeDocument/2006/relationships/image" Target="../media/image76.wmf"/><Relationship Id="rId18" Type="http://schemas.openxmlformats.org/officeDocument/2006/relationships/image" Target="../media/image77.wmf"/><Relationship Id="rId19" Type="http://schemas.openxmlformats.org/officeDocument/2006/relationships/image" Target="../media/image78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5" Type="http://schemas.openxmlformats.org/officeDocument/2006/relationships/image" Target="../media/image64.wmf"/><Relationship Id="rId6" Type="http://schemas.openxmlformats.org/officeDocument/2006/relationships/image" Target="../media/image65.wmf"/><Relationship Id="rId7" Type="http://schemas.openxmlformats.org/officeDocument/2006/relationships/image" Target="../media/image66.wmf"/><Relationship Id="rId8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65.wmf"/><Relationship Id="rId20" Type="http://schemas.openxmlformats.org/officeDocument/2006/relationships/image" Target="../media/image98.wmf"/><Relationship Id="rId21" Type="http://schemas.openxmlformats.org/officeDocument/2006/relationships/image" Target="../media/image99.wmf"/><Relationship Id="rId22" Type="http://schemas.openxmlformats.org/officeDocument/2006/relationships/image" Target="../media/image100.wmf"/><Relationship Id="rId10" Type="http://schemas.openxmlformats.org/officeDocument/2006/relationships/image" Target="../media/image92.wmf"/><Relationship Id="rId11" Type="http://schemas.openxmlformats.org/officeDocument/2006/relationships/image" Target="../media/image93.wmf"/><Relationship Id="rId12" Type="http://schemas.openxmlformats.org/officeDocument/2006/relationships/image" Target="../media/image94.wmf"/><Relationship Id="rId13" Type="http://schemas.openxmlformats.org/officeDocument/2006/relationships/image" Target="../media/image69.wmf"/><Relationship Id="rId14" Type="http://schemas.openxmlformats.org/officeDocument/2006/relationships/image" Target="../media/image95.wmf"/><Relationship Id="rId15" Type="http://schemas.openxmlformats.org/officeDocument/2006/relationships/image" Target="../media/image96.wmf"/><Relationship Id="rId16" Type="http://schemas.openxmlformats.org/officeDocument/2006/relationships/image" Target="../media/image72.wmf"/><Relationship Id="rId17" Type="http://schemas.openxmlformats.org/officeDocument/2006/relationships/image" Target="../media/image73.wmf"/><Relationship Id="rId18" Type="http://schemas.openxmlformats.org/officeDocument/2006/relationships/image" Target="../media/image74.wmf"/><Relationship Id="rId19" Type="http://schemas.openxmlformats.org/officeDocument/2006/relationships/image" Target="../media/image97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Relationship Id="rId3" Type="http://schemas.openxmlformats.org/officeDocument/2006/relationships/image" Target="../media/image62.wmf"/><Relationship Id="rId4" Type="http://schemas.openxmlformats.org/officeDocument/2006/relationships/image" Target="../media/image90.wmf"/><Relationship Id="rId5" Type="http://schemas.openxmlformats.org/officeDocument/2006/relationships/image" Target="../media/image83.wmf"/><Relationship Id="rId6" Type="http://schemas.openxmlformats.org/officeDocument/2006/relationships/image" Target="../media/image81.wmf"/><Relationship Id="rId7" Type="http://schemas.openxmlformats.org/officeDocument/2006/relationships/image" Target="../media/image63.wmf"/><Relationship Id="rId8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819D1-7D10-6A42-9078-88E004A689A0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10C34-0000-A44D-8DEA-A27FD7BD6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09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8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2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41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2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05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11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47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28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1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25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77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1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78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46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92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29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71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4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6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89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46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25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76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00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243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15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01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35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901926-C8ED-1E4C-8DAB-78BBDD6F6437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8785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55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ACA88BD-7B4C-964C-86CA-BA26DABCB0F6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82773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ACA88BD-7B4C-964C-86CA-BA26DABCB0F6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260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ACA88BD-7B4C-964C-86CA-BA26DABCB0F6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857262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4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87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3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9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25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0C34-0000-A44D-8DEA-A27FD7BD6B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4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684-CFE4-974E-BBEC-4323087E8850}" type="datetime1">
              <a:rPr lang="en-SG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3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4B255-71F4-1346-908B-2E62C60576F8}" type="datetime1">
              <a:rPr lang="en-SG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0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81CAA-9AE8-1C49-B551-768109A90A95}" type="datetime1">
              <a:rPr lang="en-SG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2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67BC-AF03-054E-B18B-0233C6786046}" type="datetime1">
              <a:rPr lang="en-SG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5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D98B-B09B-4145-AD78-E8CA8CFD40A5}" type="datetime1">
              <a:rPr lang="en-SG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DD80-FDC3-024E-B508-C1407CAF6A14}" type="datetime1">
              <a:rPr lang="en-SG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6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F894-585B-CC46-9A62-2F0DCCB19D15}" type="datetime1">
              <a:rPr lang="en-SG" smtClean="0"/>
              <a:t>9/12/21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7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2817C-47DF-3D48-A02D-09FE9D7CFD1F}" type="datetime1">
              <a:rPr lang="en-SG" smtClean="0"/>
              <a:t>9/12/21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9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EF01A-6DAA-3747-808D-DB12DA667C25}" type="datetime1">
              <a:rPr lang="en-SG" smtClean="0"/>
              <a:t>9/12/21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1311-4C72-F141-A007-AB0774ECE111}" type="datetime1">
              <a:rPr lang="en-SG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8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6938F-7D69-9841-AFED-4623F1F9A7C2}" type="datetime1">
              <a:rPr lang="en-SG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1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6B972-64D3-CC43-A4E6-9DFF231EFFBA}" type="datetime1">
              <a:rPr lang="en-SG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71DB8-EB97-6748-8865-4FC167822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5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lisa.palacino@ch.tum.de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39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wmf"/><Relationship Id="rId14" Type="http://schemas.openxmlformats.org/officeDocument/2006/relationships/oleObject" Target="../embeddings/oleObject5.bin"/><Relationship Id="rId15" Type="http://schemas.openxmlformats.org/officeDocument/2006/relationships/image" Target="../media/image64.wmf"/><Relationship Id="rId16" Type="http://schemas.openxmlformats.org/officeDocument/2006/relationships/oleObject" Target="../embeddings/oleObject6.bin"/><Relationship Id="rId17" Type="http://schemas.openxmlformats.org/officeDocument/2006/relationships/image" Target="../media/image65.wmf"/><Relationship Id="rId18" Type="http://schemas.openxmlformats.org/officeDocument/2006/relationships/oleObject" Target="../embeddings/oleObject7.bin"/><Relationship Id="rId19" Type="http://schemas.openxmlformats.org/officeDocument/2006/relationships/image" Target="../media/image66.wmf"/><Relationship Id="rId63" Type="http://schemas.openxmlformats.org/officeDocument/2006/relationships/oleObject" Target="../embeddings/oleObject34.bin"/><Relationship Id="rId64" Type="http://schemas.openxmlformats.org/officeDocument/2006/relationships/image" Target="../media/image84.wmf"/><Relationship Id="rId65" Type="http://schemas.openxmlformats.org/officeDocument/2006/relationships/image" Target="../media/image88.png"/><Relationship Id="rId66" Type="http://schemas.openxmlformats.org/officeDocument/2006/relationships/image" Target="../media/image89.png"/><Relationship Id="rId67" Type="http://schemas.openxmlformats.org/officeDocument/2006/relationships/oleObject" Target="../embeddings/oleObject35.bin"/><Relationship Id="rId68" Type="http://schemas.openxmlformats.org/officeDocument/2006/relationships/image" Target="../media/image85.wmf"/><Relationship Id="rId50" Type="http://schemas.openxmlformats.org/officeDocument/2006/relationships/oleObject" Target="../embeddings/oleObject26.bin"/><Relationship Id="rId51" Type="http://schemas.openxmlformats.org/officeDocument/2006/relationships/image" Target="../media/image79.wmf"/><Relationship Id="rId52" Type="http://schemas.openxmlformats.org/officeDocument/2006/relationships/oleObject" Target="../embeddings/oleObject27.bin"/><Relationship Id="rId53" Type="http://schemas.openxmlformats.org/officeDocument/2006/relationships/oleObject" Target="../embeddings/oleObject28.bin"/><Relationship Id="rId54" Type="http://schemas.openxmlformats.org/officeDocument/2006/relationships/oleObject" Target="../embeddings/oleObject29.bin"/><Relationship Id="rId55" Type="http://schemas.openxmlformats.org/officeDocument/2006/relationships/oleObject" Target="../embeddings/oleObject30.bin"/><Relationship Id="rId56" Type="http://schemas.openxmlformats.org/officeDocument/2006/relationships/image" Target="../media/image80.wmf"/><Relationship Id="rId57" Type="http://schemas.openxmlformats.org/officeDocument/2006/relationships/oleObject" Target="../embeddings/oleObject31.bin"/><Relationship Id="rId58" Type="http://schemas.openxmlformats.org/officeDocument/2006/relationships/image" Target="../media/image81.wmf"/><Relationship Id="rId59" Type="http://schemas.openxmlformats.org/officeDocument/2006/relationships/oleObject" Target="../embeddings/oleObject32.bin"/><Relationship Id="rId40" Type="http://schemas.openxmlformats.org/officeDocument/2006/relationships/image" Target="../media/image76.wmf"/><Relationship Id="rId41" Type="http://schemas.openxmlformats.org/officeDocument/2006/relationships/oleObject" Target="../embeddings/oleObject19.bin"/><Relationship Id="rId42" Type="http://schemas.openxmlformats.org/officeDocument/2006/relationships/oleObject" Target="../embeddings/oleObject20.bin"/><Relationship Id="rId43" Type="http://schemas.openxmlformats.org/officeDocument/2006/relationships/oleObject" Target="../embeddings/oleObject21.bin"/><Relationship Id="rId44" Type="http://schemas.openxmlformats.org/officeDocument/2006/relationships/image" Target="../media/image77.wmf"/><Relationship Id="rId45" Type="http://schemas.openxmlformats.org/officeDocument/2006/relationships/oleObject" Target="../embeddings/oleObject22.bin"/><Relationship Id="rId46" Type="http://schemas.openxmlformats.org/officeDocument/2006/relationships/oleObject" Target="../embeddings/oleObject23.bin"/><Relationship Id="rId47" Type="http://schemas.openxmlformats.org/officeDocument/2006/relationships/oleObject" Target="../embeddings/oleObject24.bin"/><Relationship Id="rId48" Type="http://schemas.openxmlformats.org/officeDocument/2006/relationships/image" Target="../media/image78.wmf"/><Relationship Id="rId49" Type="http://schemas.openxmlformats.org/officeDocument/2006/relationships/oleObject" Target="../embeddings/oleObject25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60.w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61.wmf"/><Relationship Id="rId30" Type="http://schemas.openxmlformats.org/officeDocument/2006/relationships/image" Target="../media/image71.wmf"/><Relationship Id="rId31" Type="http://schemas.openxmlformats.org/officeDocument/2006/relationships/oleObject" Target="../embeddings/oleObject14.bin"/><Relationship Id="rId32" Type="http://schemas.openxmlformats.org/officeDocument/2006/relationships/image" Target="../media/image72.wmf"/><Relationship Id="rId33" Type="http://schemas.openxmlformats.org/officeDocument/2006/relationships/oleObject" Target="../embeddings/oleObject15.bin"/><Relationship Id="rId34" Type="http://schemas.openxmlformats.org/officeDocument/2006/relationships/image" Target="../media/image73.wmf"/><Relationship Id="rId35" Type="http://schemas.openxmlformats.org/officeDocument/2006/relationships/oleObject" Target="../embeddings/oleObject16.bin"/><Relationship Id="rId36" Type="http://schemas.openxmlformats.org/officeDocument/2006/relationships/image" Target="../media/image74.wmf"/><Relationship Id="rId37" Type="http://schemas.openxmlformats.org/officeDocument/2006/relationships/oleObject" Target="../embeddings/oleObject17.bin"/><Relationship Id="rId38" Type="http://schemas.openxmlformats.org/officeDocument/2006/relationships/image" Target="../media/image75.wmf"/><Relationship Id="rId39" Type="http://schemas.openxmlformats.org/officeDocument/2006/relationships/oleObject" Target="../embeddings/oleObject18.bin"/><Relationship Id="rId20" Type="http://schemas.openxmlformats.org/officeDocument/2006/relationships/oleObject" Target="../embeddings/oleObject8.bin"/><Relationship Id="rId21" Type="http://schemas.openxmlformats.org/officeDocument/2006/relationships/image" Target="../media/image67.wmf"/><Relationship Id="rId22" Type="http://schemas.openxmlformats.org/officeDocument/2006/relationships/oleObject" Target="../embeddings/oleObject9.bin"/><Relationship Id="rId23" Type="http://schemas.openxmlformats.org/officeDocument/2006/relationships/oleObject" Target="../embeddings/oleObject10.bin"/><Relationship Id="rId24" Type="http://schemas.openxmlformats.org/officeDocument/2006/relationships/image" Target="../media/image68.wmf"/><Relationship Id="rId25" Type="http://schemas.openxmlformats.org/officeDocument/2006/relationships/oleObject" Target="../embeddings/oleObject11.bin"/><Relationship Id="rId26" Type="http://schemas.openxmlformats.org/officeDocument/2006/relationships/image" Target="../media/image69.wmf"/><Relationship Id="rId27" Type="http://schemas.openxmlformats.org/officeDocument/2006/relationships/oleObject" Target="../embeddings/oleObject12.bin"/><Relationship Id="rId28" Type="http://schemas.openxmlformats.org/officeDocument/2006/relationships/image" Target="../media/image70.wmf"/><Relationship Id="rId29" Type="http://schemas.openxmlformats.org/officeDocument/2006/relationships/oleObject" Target="../embeddings/oleObject13.bin"/><Relationship Id="rId60" Type="http://schemas.openxmlformats.org/officeDocument/2006/relationships/image" Target="../media/image82.wmf"/><Relationship Id="rId61" Type="http://schemas.openxmlformats.org/officeDocument/2006/relationships/oleObject" Target="../embeddings/oleObject33.bin"/><Relationship Id="rId62" Type="http://schemas.openxmlformats.org/officeDocument/2006/relationships/image" Target="../media/image83.wmf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62.wmf"/><Relationship Id="rId12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8.wmf"/><Relationship Id="rId47" Type="http://schemas.openxmlformats.org/officeDocument/2006/relationships/oleObject" Target="../embeddings/oleObject57.bin"/><Relationship Id="rId48" Type="http://schemas.openxmlformats.org/officeDocument/2006/relationships/image" Target="../media/image99.wmf"/><Relationship Id="rId49" Type="http://schemas.openxmlformats.org/officeDocument/2006/relationships/oleObject" Target="../embeddings/oleObject58.bin"/><Relationship Id="rId20" Type="http://schemas.openxmlformats.org/officeDocument/2006/relationships/oleObject" Target="../embeddings/oleObject43.bin"/><Relationship Id="rId21" Type="http://schemas.openxmlformats.org/officeDocument/2006/relationships/image" Target="../media/image91.wmf"/><Relationship Id="rId22" Type="http://schemas.openxmlformats.org/officeDocument/2006/relationships/oleObject" Target="../embeddings/oleObject44.bin"/><Relationship Id="rId23" Type="http://schemas.openxmlformats.org/officeDocument/2006/relationships/image" Target="../media/image65.wmf"/><Relationship Id="rId24" Type="http://schemas.openxmlformats.org/officeDocument/2006/relationships/oleObject" Target="../embeddings/oleObject45.bin"/><Relationship Id="rId25" Type="http://schemas.openxmlformats.org/officeDocument/2006/relationships/image" Target="../media/image92.wmf"/><Relationship Id="rId26" Type="http://schemas.openxmlformats.org/officeDocument/2006/relationships/oleObject" Target="../embeddings/oleObject46.bin"/><Relationship Id="rId27" Type="http://schemas.openxmlformats.org/officeDocument/2006/relationships/image" Target="../media/image93.wmf"/><Relationship Id="rId28" Type="http://schemas.openxmlformats.org/officeDocument/2006/relationships/oleObject" Target="../embeddings/oleObject47.bin"/><Relationship Id="rId29" Type="http://schemas.openxmlformats.org/officeDocument/2006/relationships/oleObject" Target="../embeddings/oleObject48.bin"/><Relationship Id="rId50" Type="http://schemas.openxmlformats.org/officeDocument/2006/relationships/image" Target="../media/image10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60.wmf"/><Relationship Id="rId30" Type="http://schemas.openxmlformats.org/officeDocument/2006/relationships/image" Target="../media/image94.wmf"/><Relationship Id="rId31" Type="http://schemas.openxmlformats.org/officeDocument/2006/relationships/oleObject" Target="../embeddings/oleObject49.bin"/><Relationship Id="rId32" Type="http://schemas.openxmlformats.org/officeDocument/2006/relationships/image" Target="../media/image69.wmf"/><Relationship Id="rId9" Type="http://schemas.openxmlformats.org/officeDocument/2006/relationships/image" Target="../media/image62.w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61.wmf"/><Relationship Id="rId8" Type="http://schemas.openxmlformats.org/officeDocument/2006/relationships/oleObject" Target="../embeddings/oleObject38.bin"/><Relationship Id="rId33" Type="http://schemas.openxmlformats.org/officeDocument/2006/relationships/oleObject" Target="../embeddings/oleObject50.bin"/><Relationship Id="rId34" Type="http://schemas.openxmlformats.org/officeDocument/2006/relationships/image" Target="../media/image95.wmf"/><Relationship Id="rId35" Type="http://schemas.openxmlformats.org/officeDocument/2006/relationships/oleObject" Target="../embeddings/oleObject51.bin"/><Relationship Id="rId36" Type="http://schemas.openxmlformats.org/officeDocument/2006/relationships/image" Target="../media/image96.wmf"/><Relationship Id="rId10" Type="http://schemas.openxmlformats.org/officeDocument/2006/relationships/oleObject" Target="../embeddings/oleObject39.bin"/><Relationship Id="rId11" Type="http://schemas.openxmlformats.org/officeDocument/2006/relationships/image" Target="../media/image90.wmf"/><Relationship Id="rId12" Type="http://schemas.openxmlformats.org/officeDocument/2006/relationships/oleObject" Target="../embeddings/oleObject40.bin"/><Relationship Id="rId13" Type="http://schemas.openxmlformats.org/officeDocument/2006/relationships/image" Target="../media/image83.wmf"/><Relationship Id="rId14" Type="http://schemas.openxmlformats.org/officeDocument/2006/relationships/image" Target="../media/image89.png"/><Relationship Id="rId15" Type="http://schemas.openxmlformats.org/officeDocument/2006/relationships/oleObject" Target="../embeddings/oleObject41.bin"/><Relationship Id="rId16" Type="http://schemas.openxmlformats.org/officeDocument/2006/relationships/image" Target="../media/image81.wmf"/><Relationship Id="rId17" Type="http://schemas.openxmlformats.org/officeDocument/2006/relationships/image" Target="../media/image88.png"/><Relationship Id="rId18" Type="http://schemas.openxmlformats.org/officeDocument/2006/relationships/oleObject" Target="../embeddings/oleObject42.bin"/><Relationship Id="rId19" Type="http://schemas.openxmlformats.org/officeDocument/2006/relationships/image" Target="../media/image63.wmf"/><Relationship Id="rId37" Type="http://schemas.openxmlformats.org/officeDocument/2006/relationships/oleObject" Target="../embeddings/oleObject52.bin"/><Relationship Id="rId38" Type="http://schemas.openxmlformats.org/officeDocument/2006/relationships/image" Target="../media/image72.wmf"/><Relationship Id="rId39" Type="http://schemas.openxmlformats.org/officeDocument/2006/relationships/oleObject" Target="../embeddings/oleObject53.bin"/><Relationship Id="rId40" Type="http://schemas.openxmlformats.org/officeDocument/2006/relationships/image" Target="../media/image73.wmf"/><Relationship Id="rId41" Type="http://schemas.openxmlformats.org/officeDocument/2006/relationships/oleObject" Target="../embeddings/oleObject54.bin"/><Relationship Id="rId42" Type="http://schemas.openxmlformats.org/officeDocument/2006/relationships/image" Target="../media/image74.wmf"/><Relationship Id="rId43" Type="http://schemas.openxmlformats.org/officeDocument/2006/relationships/oleObject" Target="../embeddings/oleObject55.bin"/><Relationship Id="rId44" Type="http://schemas.openxmlformats.org/officeDocument/2006/relationships/image" Target="../media/image97.wmf"/><Relationship Id="rId45" Type="http://schemas.openxmlformats.org/officeDocument/2006/relationships/oleObject" Target="../embeddings/oleObject5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25.png"/><Relationship Id="rId7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HEORETICAL ASPECTS OF…"/>
          <p:cNvSpPr txBox="1"/>
          <p:nvPr/>
        </p:nvSpPr>
        <p:spPr>
          <a:xfrm>
            <a:off x="535060" y="2157747"/>
            <a:ext cx="10548745" cy="872355"/>
          </a:xfrm>
          <a:prstGeom prst="rect">
            <a:avLst/>
          </a:prstGeom>
          <a:ln w="12700">
            <a:miter lim="400000"/>
          </a:ln>
          <a:effectLst>
            <a:reflection stA="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>
              <a:defRPr sz="5200" b="1">
                <a:solidFill>
                  <a:srgbClr val="2E659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2600" dirty="0" err="1" smtClean="0"/>
              <a:t>Wavepacket</a:t>
            </a:r>
            <a:r>
              <a:rPr lang="en-US" sz="2600" dirty="0" smtClean="0"/>
              <a:t> dynamics at conical intersection and its spectroscopic manifestation</a:t>
            </a:r>
            <a:endParaRPr sz="2600" dirty="0"/>
          </a:p>
        </p:txBody>
      </p:sp>
      <p:grpSp>
        <p:nvGrpSpPr>
          <p:cNvPr id="122" name="Group"/>
          <p:cNvGrpSpPr/>
          <p:nvPr/>
        </p:nvGrpSpPr>
        <p:grpSpPr>
          <a:xfrm>
            <a:off x="2488717" y="3560287"/>
            <a:ext cx="6578541" cy="1455259"/>
            <a:chOff x="142880" y="-6255"/>
            <a:chExt cx="13157080" cy="2910518"/>
          </a:xfrm>
        </p:grpSpPr>
        <p:sp>
          <p:nvSpPr>
            <p:cNvPr id="120" name="Elisa Palacino-González"/>
            <p:cNvSpPr txBox="1"/>
            <p:nvPr/>
          </p:nvSpPr>
          <p:spPr>
            <a:xfrm>
              <a:off x="2871450" y="-6255"/>
              <a:ext cx="7414181" cy="6719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defTabSz="825500">
                <a:defRPr sz="37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r>
                <a:rPr lang="en-US" sz="1850" dirty="0" err="1" smtClean="0"/>
                <a:t>Lipeng</a:t>
              </a:r>
              <a:r>
                <a:rPr lang="en-US" sz="1850" dirty="0" smtClean="0"/>
                <a:t> Chen</a:t>
              </a:r>
              <a:endParaRPr sz="1850" dirty="0"/>
            </a:p>
          </p:txBody>
        </p:sp>
        <p:sp>
          <p:nvSpPr>
            <p:cNvPr id="121" name="Department of Theoretical Chemistry…"/>
            <p:cNvSpPr txBox="1"/>
            <p:nvPr/>
          </p:nvSpPr>
          <p:spPr>
            <a:xfrm>
              <a:off x="142880" y="1416677"/>
              <a:ext cx="13157080" cy="1487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/>
            <a:p>
              <a:pPr marL="228600" indent="-228600" algn="ctr" defTabSz="228600">
                <a:lnSpc>
                  <a:spcPts val="2700"/>
                </a:lnSpc>
                <a:tabLst>
                  <a:tab pos="69850" algn="l"/>
                  <a:tab pos="228600" algn="l"/>
                </a:tabLst>
                <a:defRPr sz="3400">
                  <a:solidFill>
                    <a:srgbClr val="3B3B3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700" dirty="0" smtClean="0"/>
                <a:t>Max Planck Institute for the Physics of Complex Systems, Germany</a:t>
              </a:r>
              <a:endParaRPr sz="1700" dirty="0"/>
            </a:p>
            <a:p>
              <a:pPr marL="228600" indent="-228600" algn="ctr" defTabSz="228600">
                <a:lnSpc>
                  <a:spcPts val="2700"/>
                </a:lnSpc>
                <a:tabLst>
                  <a:tab pos="69850" algn="l"/>
                  <a:tab pos="228600" algn="l"/>
                </a:tabLst>
                <a:defRPr sz="3400">
                  <a:solidFill>
                    <a:srgbClr val="3B3B3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700" dirty="0"/>
            </a:p>
          </p:txBody>
        </p:sp>
      </p:grpSp>
      <p:sp>
        <p:nvSpPr>
          <p:cNvPr id="131" name="Text"/>
          <p:cNvSpPr txBox="1"/>
          <p:nvPr/>
        </p:nvSpPr>
        <p:spPr>
          <a:xfrm>
            <a:off x="8564921" y="6561891"/>
            <a:ext cx="120226" cy="27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r>
              <a:rPr sz="135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1</a:t>
            </a:fld>
            <a:endParaRPr lang="en-US" dirty="0"/>
          </a:p>
        </p:txBody>
      </p:sp>
      <p:sp>
        <p:nvSpPr>
          <p:cNvPr id="12" name="International Conference on Enhanced Spectroscopies (ICES), Munich 2017"/>
          <p:cNvSpPr txBox="1"/>
          <p:nvPr/>
        </p:nvSpPr>
        <p:spPr>
          <a:xfrm>
            <a:off x="2520262" y="5763293"/>
            <a:ext cx="7188805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just" defTabSz="457200">
              <a:lnSpc>
                <a:spcPts val="6000"/>
              </a:lnSpc>
              <a:spcBef>
                <a:spcPts val="3500"/>
              </a:spcBef>
              <a:defRPr sz="29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altLang="zh-CN" sz="1400" dirty="0" smtClean="0"/>
              <a:t>Dec </a:t>
            </a:r>
            <a:r>
              <a:rPr lang="en-US" altLang="zh-CN" sz="1400" dirty="0"/>
              <a:t>9</a:t>
            </a:r>
            <a:r>
              <a:rPr lang="en-US" altLang="zh-CN" sz="1400" dirty="0" smtClean="0"/>
              <a:t>, 2021, VISTA Seminar</a:t>
            </a:r>
            <a:endParaRPr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5" y="-15433"/>
            <a:ext cx="2797969" cy="2173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400" y="4699"/>
            <a:ext cx="18796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04" y="1059430"/>
            <a:ext cx="6639622" cy="48516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6625" y="6063443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4mode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0862" y="610153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4+20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mode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926" y="1793817"/>
            <a:ext cx="4394200" cy="3530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09351" y="5891737"/>
            <a:ext cx="330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J. Chem. </a:t>
            </a:r>
            <a:r>
              <a:rPr lang="en-US" altLang="zh-CN" dirty="0" err="1" smtClean="0"/>
              <a:t>Phys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150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024101,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10708" y="230571"/>
            <a:ext cx="3088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Wavepacket</a:t>
            </a:r>
            <a:r>
              <a:rPr lang="en-US" sz="2400" b="1" dirty="0" smtClean="0"/>
              <a:t> dynamics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62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46625" y="6063443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4mode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0862" y="610153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4+20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mode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16" y="1085661"/>
            <a:ext cx="6321510" cy="5015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75" y="1612900"/>
            <a:ext cx="4191000" cy="3517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09351" y="5891737"/>
            <a:ext cx="330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J. Chem. </a:t>
            </a:r>
            <a:r>
              <a:rPr lang="en-US" altLang="zh-CN" dirty="0" err="1" smtClean="0"/>
              <a:t>Phys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150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024101,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10708" y="230571"/>
            <a:ext cx="3088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Wavepacket</a:t>
            </a:r>
            <a:r>
              <a:rPr lang="en-US" sz="2400" b="1" dirty="0" smtClean="0"/>
              <a:t> dynamics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9230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46625" y="6063443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4mode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0862" y="610153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4+20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mode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870" y="1647364"/>
            <a:ext cx="4191000" cy="353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4" y="1032996"/>
            <a:ext cx="6448425" cy="50304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09351" y="5891737"/>
            <a:ext cx="330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J. Chem. </a:t>
            </a:r>
            <a:r>
              <a:rPr lang="en-US" altLang="zh-CN" dirty="0" err="1" smtClean="0"/>
              <a:t>Phys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150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024101,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47463" y="171221"/>
            <a:ext cx="3088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Wavepacket</a:t>
            </a:r>
            <a:r>
              <a:rPr lang="en-US" sz="2400" b="1" dirty="0" smtClean="0"/>
              <a:t> dynamics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38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46625" y="6063443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4mode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0862" y="610153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4+20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mode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25" y="1254902"/>
            <a:ext cx="6085463" cy="4846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75" y="1916054"/>
            <a:ext cx="3875088" cy="32384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09351" y="5891737"/>
            <a:ext cx="330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J. Chem. </a:t>
            </a:r>
            <a:r>
              <a:rPr lang="en-US" altLang="zh-CN" dirty="0" err="1" smtClean="0"/>
              <a:t>Phys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150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024101,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7476" y="393127"/>
            <a:ext cx="3088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Wavepacket</a:t>
            </a:r>
            <a:r>
              <a:rPr lang="en-US" sz="2400" b="1" dirty="0" smtClean="0"/>
              <a:t> dynamics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285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14</a:t>
            </a:fld>
            <a:endParaRPr lang="en-US"/>
          </a:p>
        </p:txBody>
      </p:sp>
      <p:sp>
        <p:nvSpPr>
          <p:cNvPr id="17" name="Text Box 1026"/>
          <p:cNvSpPr txBox="1">
            <a:spLocks noChangeArrowheads="1"/>
          </p:cNvSpPr>
          <p:nvPr/>
        </p:nvSpPr>
        <p:spPr bwMode="auto">
          <a:xfrm>
            <a:off x="1062031" y="1790708"/>
            <a:ext cx="1029176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 smtClean="0">
                <a:solidFill>
                  <a:srgbClr val="FF0000"/>
                </a:solidFill>
              </a:rPr>
              <a:t> How to detect &amp; characterize dynamics at conical intersections via  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Multidimensional spectroscopy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96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15</a:t>
            </a:fld>
            <a:endParaRPr lang="en-US"/>
          </a:p>
        </p:txBody>
      </p:sp>
      <p:sp>
        <p:nvSpPr>
          <p:cNvPr id="15" name="Text Box 1026"/>
          <p:cNvSpPr txBox="1">
            <a:spLocks noChangeArrowheads="1"/>
          </p:cNvSpPr>
          <p:nvPr/>
        </p:nvSpPr>
        <p:spPr bwMode="auto">
          <a:xfrm>
            <a:off x="1811697" y="199369"/>
            <a:ext cx="777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FF0000"/>
                </a:solidFill>
              </a:rPr>
              <a:t>Time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&amp;frequency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resolved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fluorescence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295400" y="1043585"/>
            <a:ext cx="8686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2000" dirty="0">
                <a:solidFill>
                  <a:schemeClr val="tx2"/>
                </a:solidFill>
              </a:rPr>
              <a:t> Take a minimal two-electronic-states two-vibrational-modes model of conical intersection (</a:t>
            </a:r>
            <a:r>
              <a:rPr lang="en-US" altLang="en-US" sz="2000" dirty="0">
                <a:solidFill>
                  <a:srgbClr val="FF0000"/>
                </a:solidFill>
              </a:rPr>
              <a:t>S</a:t>
            </a:r>
            <a:r>
              <a:rPr lang="en-US" altLang="en-US" sz="2000" baseline="-25000" dirty="0">
                <a:solidFill>
                  <a:srgbClr val="FF0000"/>
                </a:solidFill>
              </a:rPr>
              <a:t>1</a:t>
            </a:r>
            <a:r>
              <a:rPr lang="en-US" altLang="en-US" sz="2000" dirty="0">
                <a:solidFill>
                  <a:srgbClr val="FF0000"/>
                </a:solidFill>
              </a:rPr>
              <a:t>(n</a:t>
            </a:r>
            <a:r>
              <a:rPr lang="el-GR" altLang="en-US" sz="2000" b="1" dirty="0">
                <a:solidFill>
                  <a:srgbClr val="FF0000"/>
                </a:solidFill>
                <a:latin typeface="Times" charset="0"/>
              </a:rPr>
              <a:t>π</a:t>
            </a:r>
            <a:r>
              <a:rPr lang="en-US" altLang="en-US" sz="2000" b="1" dirty="0">
                <a:solidFill>
                  <a:srgbClr val="FF0000"/>
                </a:solidFill>
                <a:latin typeface="Times" charset="0"/>
              </a:rPr>
              <a:t>*</a:t>
            </a:r>
            <a:r>
              <a:rPr lang="en-US" altLang="en-US" sz="2000" dirty="0">
                <a:solidFill>
                  <a:srgbClr val="FF0000"/>
                </a:solidFill>
              </a:rPr>
              <a:t>)-S</a:t>
            </a:r>
            <a:r>
              <a:rPr lang="en-US" altLang="en-US" sz="2000" baseline="-25000" dirty="0">
                <a:solidFill>
                  <a:srgbClr val="FF0000"/>
                </a:solidFill>
              </a:rPr>
              <a:t>2</a:t>
            </a:r>
            <a:r>
              <a:rPr lang="en-US" altLang="en-US" sz="2000" dirty="0">
                <a:solidFill>
                  <a:srgbClr val="FF0000"/>
                </a:solidFill>
              </a:rPr>
              <a:t>(</a:t>
            </a:r>
            <a:r>
              <a:rPr lang="el-GR" altLang="en-US" sz="2000" b="1" dirty="0">
                <a:solidFill>
                  <a:srgbClr val="FF0000"/>
                </a:solidFill>
                <a:latin typeface="Times" charset="0"/>
              </a:rPr>
              <a:t>π</a:t>
            </a:r>
            <a:r>
              <a:rPr lang="en-US" altLang="en-US" sz="2000" b="1" dirty="0">
                <a:solidFill>
                  <a:srgbClr val="FF0000"/>
                </a:solidFill>
                <a:latin typeface="Times" charset="0"/>
              </a:rPr>
              <a:t>*</a:t>
            </a:r>
            <a:r>
              <a:rPr lang="el-GR" altLang="en-US" sz="2000" b="1" dirty="0">
                <a:solidFill>
                  <a:srgbClr val="FF0000"/>
                </a:solidFill>
                <a:latin typeface="Times" charset="0"/>
              </a:rPr>
              <a:t>π</a:t>
            </a:r>
            <a:r>
              <a:rPr lang="en-US" altLang="en-US" sz="2000" b="1" dirty="0">
                <a:solidFill>
                  <a:srgbClr val="FF0000"/>
                </a:solidFill>
                <a:latin typeface="Times" charset="0"/>
              </a:rPr>
              <a:t>*</a:t>
            </a:r>
            <a:r>
              <a:rPr lang="en-US" altLang="en-US" sz="2000" dirty="0">
                <a:solidFill>
                  <a:srgbClr val="FF0000"/>
                </a:solidFill>
              </a:rPr>
              <a:t>) conical intersection in </a:t>
            </a:r>
            <a:r>
              <a:rPr lang="en-US" altLang="en-US" sz="2000" dirty="0" err="1">
                <a:solidFill>
                  <a:srgbClr val="FF0000"/>
                </a:solidFill>
              </a:rPr>
              <a:t>pyrazine</a:t>
            </a:r>
            <a:r>
              <a:rPr lang="en-US" altLang="en-US" sz="2000" dirty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FontTx/>
              <a:buChar char="•"/>
            </a:pPr>
            <a:endParaRPr lang="en-US" altLang="en-US" sz="2000" dirty="0">
              <a:solidFill>
                <a:schemeClr val="tx2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 sz="2000" dirty="0">
              <a:solidFill>
                <a:schemeClr val="tx2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 sz="2000" dirty="0">
              <a:solidFill>
                <a:schemeClr val="tx2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 sz="2000" dirty="0">
              <a:solidFill>
                <a:schemeClr val="tx2"/>
              </a:solidFill>
            </a:endParaRPr>
          </a:p>
          <a:p>
            <a:pPr eaLnBrk="1" hangingPunct="1"/>
            <a:r>
              <a:rPr lang="en-US" altLang="en-US" sz="2000" dirty="0">
                <a:solidFill>
                  <a:schemeClr val="tx2"/>
                </a:solidFill>
              </a:rPr>
              <a:t> </a:t>
            </a:r>
          </a:p>
          <a:p>
            <a:pPr eaLnBrk="1" hangingPunct="1">
              <a:buFontTx/>
              <a:buChar char="•"/>
            </a:pPr>
            <a:r>
              <a:rPr lang="en-US" altLang="en-US" sz="2000" dirty="0">
                <a:solidFill>
                  <a:schemeClr val="tx2"/>
                </a:solidFill>
              </a:rPr>
              <a:t> Couple the conical intersection to the </a:t>
            </a:r>
            <a:r>
              <a:rPr lang="en-US" altLang="en-US" sz="2000" b="1" dirty="0"/>
              <a:t>dissipative</a:t>
            </a:r>
            <a:r>
              <a:rPr lang="en-US" altLang="en-US" sz="2000" dirty="0">
                <a:solidFill>
                  <a:schemeClr val="tx2"/>
                </a:solidFill>
              </a:rPr>
              <a:t> environment</a:t>
            </a:r>
          </a:p>
          <a:p>
            <a:pPr eaLnBrk="1" hangingPunct="1"/>
            <a:r>
              <a:rPr lang="en-US" altLang="en-US" sz="20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26" y="1906816"/>
            <a:ext cx="15938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776" y="1651228"/>
            <a:ext cx="1770062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3767001"/>
            <a:ext cx="3152802" cy="302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219" y="3621467"/>
            <a:ext cx="5458712" cy="310000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7412838" y="4773706"/>
            <a:ext cx="0" cy="158264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844553" y="4639235"/>
            <a:ext cx="568285" cy="13447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44553" y="4773706"/>
            <a:ext cx="0" cy="143883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57247" y="5459506"/>
            <a:ext cx="1788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1(excitation)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979024" y="4256896"/>
            <a:ext cx="1878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2(time delay)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45308" y="5190565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3(emission)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196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661034"/>
            <a:ext cx="6019800" cy="81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" y="1490999"/>
            <a:ext cx="4216400" cy="88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7" y="2535238"/>
            <a:ext cx="5514976" cy="770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7" y="3667744"/>
            <a:ext cx="5168900" cy="85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37" y="4749450"/>
            <a:ext cx="4216400" cy="393700"/>
          </a:xfrm>
          <a:prstGeom prst="rect">
            <a:avLst/>
          </a:prstGeom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5" y="5200269"/>
            <a:ext cx="4800600" cy="66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4475" y="767099"/>
            <a:ext cx="3949700" cy="723900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22" y="2903537"/>
            <a:ext cx="5859462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281" y="5349875"/>
            <a:ext cx="3863975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29075" y="74628"/>
            <a:ext cx="503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Hierarchy Equation of </a:t>
            </a:r>
            <a:r>
              <a:rPr lang="en-US" sz="2400" b="1" dirty="0" smtClean="0"/>
              <a:t>Motion (HEOM)</a:t>
            </a:r>
            <a:endParaRPr lang="en-US" sz="2400" b="1" dirty="0"/>
          </a:p>
        </p:txBody>
      </p:sp>
      <p:sp>
        <p:nvSpPr>
          <p:cNvPr id="8" name="Down Arrow 7"/>
          <p:cNvSpPr/>
          <p:nvPr/>
        </p:nvSpPr>
        <p:spPr>
          <a:xfrm>
            <a:off x="9425559" y="1430689"/>
            <a:ext cx="484632" cy="88900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229599" y="2435815"/>
            <a:ext cx="2751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HEOM (</a:t>
            </a:r>
            <a:r>
              <a:rPr lang="en-US" sz="2000" b="1" dirty="0" err="1" smtClean="0"/>
              <a:t>Tanimura</a:t>
            </a:r>
            <a:r>
              <a:rPr lang="en-US" sz="2000" b="1" dirty="0" smtClean="0"/>
              <a:t>, Kubo)</a:t>
            </a:r>
            <a:endParaRPr lang="en-US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41" y="5921723"/>
            <a:ext cx="3556000" cy="914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59829" y="6194257"/>
            <a:ext cx="2687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444444"/>
                </a:solidFill>
                <a:latin typeface="PT Sans" charset="-52"/>
              </a:rPr>
              <a:t>A Tensor Library for GPUs</a:t>
            </a:r>
            <a:endParaRPr lang="en-US" b="0" i="0" u="none" strike="noStrike">
              <a:solidFill>
                <a:srgbClr val="444444"/>
              </a:solidFill>
              <a:effectLst/>
              <a:latin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3335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8" y="1465263"/>
            <a:ext cx="4749800" cy="584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6" y="2049463"/>
            <a:ext cx="3225800" cy="622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400" y="2627047"/>
            <a:ext cx="5755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Equation of motion phase-matching approach (EOM-PMA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[Maxim </a:t>
            </a:r>
            <a:r>
              <a:rPr lang="en-US" b="1" dirty="0" err="1" smtClean="0"/>
              <a:t>Gelin</a:t>
            </a:r>
            <a:r>
              <a:rPr lang="en-US" b="1" dirty="0" smtClean="0"/>
              <a:t> and Wolfgang </a:t>
            </a:r>
            <a:r>
              <a:rPr lang="en-US" b="1" dirty="0" err="1" smtClean="0"/>
              <a:t>Domcke</a:t>
            </a:r>
            <a:r>
              <a:rPr lang="en-US" b="1" dirty="0" smtClean="0"/>
              <a:t>]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66712" y="952498"/>
            <a:ext cx="36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System-field interaction Hamiltonian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3" y="1757363"/>
            <a:ext cx="6045200" cy="3086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088" y="6039796"/>
            <a:ext cx="5592239" cy="6472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9353" y="99365"/>
            <a:ext cx="7617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Equation of Motion Phase matching approach (EOM-PMA)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11107" y="1047141"/>
            <a:ext cx="378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Ideal spontaneous emission spectrum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186974" y="5670464"/>
            <a:ext cx="569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Measurable time- and frequency-gated (TFG) SE spectrum</a:t>
            </a:r>
            <a:endParaRPr lang="en-US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46" y="3340828"/>
            <a:ext cx="4359409" cy="347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8741044" y="2950212"/>
            <a:ext cx="666427" cy="56790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834034" y="3859078"/>
            <a:ext cx="635430" cy="46494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538848" y="3699141"/>
            <a:ext cx="867905" cy="62488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128502" y="4324027"/>
            <a:ext cx="0" cy="86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34034" y="5184353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pump pulse 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019295" y="4324027"/>
            <a:ext cx="15498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476855" y="4907354"/>
            <a:ext cx="1435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ate pulse</a:t>
            </a:r>
          </a:p>
          <a:p>
            <a:r>
              <a:rPr lang="en-US" dirty="0"/>
              <a:t>fluorescence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3" grpId="0"/>
      <p:bldP spid="4" grpId="0"/>
      <p:bldP spid="5" grpId="0" animBg="1"/>
      <p:bldP spid="6" grpId="0" animBg="1"/>
      <p:bldP spid="9" grpId="0" animBg="1"/>
      <p:bldP spid="1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18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27" y="861067"/>
            <a:ext cx="4108245" cy="23330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71" y="3701133"/>
            <a:ext cx="366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Zero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system-bath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coupling </a:t>
            </a:r>
            <a:endParaRPr lang="en-GB" dirty="0"/>
          </a:p>
          <a:p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83993" y="3919042"/>
            <a:ext cx="281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Weak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system-bath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coupling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51906" y="6511997"/>
            <a:ext cx="351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intermediate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system-bath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coupling</a:t>
            </a:r>
            <a:endParaRPr lang="en-US" b="1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91" y="3323761"/>
            <a:ext cx="4400249" cy="325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330177" y="6489443"/>
            <a:ext cx="396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J. Phys. Chem. </a:t>
            </a:r>
            <a:r>
              <a:rPr lang="en-US" altLang="zh-CN" dirty="0" err="1" smtClean="0"/>
              <a:t>Lett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5873-5880,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2258" y="229172"/>
            <a:ext cx="6859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Time- and Frequency-Resolved Fluorescence Spectra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1" y="970871"/>
            <a:ext cx="3294261" cy="269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989" y="997655"/>
            <a:ext cx="3411897" cy="2782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741" y="4073324"/>
            <a:ext cx="3032673" cy="2525796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1" y="564559"/>
            <a:ext cx="3408971" cy="60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457" y="3696965"/>
            <a:ext cx="9398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2195" y="611825"/>
            <a:ext cx="1574800" cy="50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0349" y="4364287"/>
            <a:ext cx="1663700" cy="431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9620" y="6277991"/>
            <a:ext cx="1701800" cy="520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9020009" y="1720312"/>
            <a:ext cx="0" cy="1162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8507330" y="1621868"/>
            <a:ext cx="512679" cy="98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554756" y="1691030"/>
            <a:ext cx="14566" cy="1098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98982" y="2210225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excitation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554756" y="1124645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</a:t>
            </a:r>
            <a:r>
              <a:rPr lang="en-US" smtClean="0"/>
              <a:t>ime delay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139606" y="2132289"/>
            <a:ext cx="101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emission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457322" y="3037668"/>
            <a:ext cx="4188993" cy="26347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191420" y="6277991"/>
            <a:ext cx="4121223" cy="4434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5" grpId="0"/>
      <p:bldP spid="37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19</a:t>
            </a:fld>
            <a:endParaRPr lang="en-US"/>
          </a:p>
        </p:txBody>
      </p:sp>
      <p:sp>
        <p:nvSpPr>
          <p:cNvPr id="15" name="Text Box 1026"/>
          <p:cNvSpPr txBox="1">
            <a:spLocks noChangeArrowheads="1"/>
          </p:cNvSpPr>
          <p:nvPr/>
        </p:nvSpPr>
        <p:spPr bwMode="auto">
          <a:xfrm>
            <a:off x="3219450" y="159834"/>
            <a:ext cx="777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FF0000"/>
                </a:solidFill>
              </a:rPr>
              <a:t>Electronic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spectroscopy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2" y="3882825"/>
            <a:ext cx="4356244" cy="29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738" y="3435782"/>
            <a:ext cx="3133227" cy="303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90" y="1514744"/>
            <a:ext cx="6017670" cy="17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4057650" y="3000375"/>
            <a:ext cx="3871913" cy="1628775"/>
          </a:xfrm>
          <a:custGeom>
            <a:avLst/>
            <a:gdLst>
              <a:gd name="connsiteX0" fmla="*/ 0 w 3871913"/>
              <a:gd name="connsiteY0" fmla="*/ 0 h 1628775"/>
              <a:gd name="connsiteX1" fmla="*/ 785813 w 3871913"/>
              <a:gd name="connsiteY1" fmla="*/ 1171575 h 1628775"/>
              <a:gd name="connsiteX2" fmla="*/ 3871913 w 3871913"/>
              <a:gd name="connsiteY2" fmla="*/ 1628775 h 1628775"/>
              <a:gd name="connsiteX3" fmla="*/ 3871913 w 3871913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1913" h="1628775">
                <a:moveTo>
                  <a:pt x="0" y="0"/>
                </a:moveTo>
                <a:cubicBezTo>
                  <a:pt x="70247" y="450056"/>
                  <a:pt x="140494" y="900113"/>
                  <a:pt x="785813" y="1171575"/>
                </a:cubicBezTo>
                <a:cubicBezTo>
                  <a:pt x="1431132" y="1443037"/>
                  <a:pt x="3871913" y="1628775"/>
                  <a:pt x="3871913" y="1628775"/>
                </a:cubicBezTo>
                <a:lnTo>
                  <a:pt x="3871913" y="1628775"/>
                </a:lnTo>
              </a:path>
            </a:pathLst>
          </a:custGeom>
          <a:ln w="381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5860137" y="3057525"/>
            <a:ext cx="3255288" cy="2997266"/>
          </a:xfrm>
          <a:custGeom>
            <a:avLst/>
            <a:gdLst>
              <a:gd name="connsiteX0" fmla="*/ 12026 w 3255288"/>
              <a:gd name="connsiteY0" fmla="*/ 0 h 2997266"/>
              <a:gd name="connsiteX1" fmla="*/ 497801 w 3255288"/>
              <a:gd name="connsiteY1" fmla="*/ 2786063 h 2997266"/>
              <a:gd name="connsiteX2" fmla="*/ 3255288 w 3255288"/>
              <a:gd name="connsiteY2" fmla="*/ 2800350 h 2997266"/>
              <a:gd name="connsiteX3" fmla="*/ 3255288 w 3255288"/>
              <a:gd name="connsiteY3" fmla="*/ 2800350 h 299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288" h="2997266">
                <a:moveTo>
                  <a:pt x="12026" y="0"/>
                </a:moveTo>
                <a:cubicBezTo>
                  <a:pt x="-15359" y="1159669"/>
                  <a:pt x="-42743" y="2319338"/>
                  <a:pt x="497801" y="2786063"/>
                </a:cubicBezTo>
                <a:cubicBezTo>
                  <a:pt x="1038345" y="3252788"/>
                  <a:pt x="3255288" y="2800350"/>
                  <a:pt x="3255288" y="2800350"/>
                </a:cubicBezTo>
                <a:lnTo>
                  <a:pt x="3255288" y="2800350"/>
                </a:ln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2</a:t>
            </a:fld>
            <a:endParaRPr lang="en-US"/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3957638" y="264792"/>
            <a:ext cx="640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FF0000"/>
                </a:solidFill>
              </a:rPr>
              <a:t>Conical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intersections </a:t>
            </a:r>
            <a:endParaRPr lang="en-US" altLang="en-US" sz="2400" b="1" dirty="0">
              <a:solidFill>
                <a:srgbClr val="FF0000"/>
              </a:solidFill>
            </a:endParaRPr>
          </a:p>
          <a:p>
            <a:pPr eaLnBrk="1" hangingPunct="1"/>
            <a:endParaRPr lang="en-US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095788"/>
            <a:ext cx="10829925" cy="52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"/>
          <p:cNvSpPr/>
          <p:nvPr/>
        </p:nvSpPr>
        <p:spPr>
          <a:xfrm>
            <a:off x="170235" y="960248"/>
            <a:ext cx="11847741" cy="1"/>
          </a:xfrm>
          <a:prstGeom prst="line">
            <a:avLst/>
          </a:prstGeom>
          <a:ln w="38100">
            <a:solidFill>
              <a:srgbClr val="146DA9">
                <a:alpha val="3225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/>
            </a:pPr>
            <a:endParaRPr sz="160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20</a:t>
            </a:fld>
            <a:endParaRPr lang="en-US"/>
          </a:p>
        </p:txBody>
      </p:sp>
      <p:sp>
        <p:nvSpPr>
          <p:cNvPr id="13" name="Hamiltonian"/>
          <p:cNvSpPr txBox="1"/>
          <p:nvPr/>
        </p:nvSpPr>
        <p:spPr>
          <a:xfrm>
            <a:off x="3015650" y="171496"/>
            <a:ext cx="5158464" cy="507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ct val="117999"/>
              </a:lnSpc>
              <a:defRPr sz="4800" b="1">
                <a:solidFill>
                  <a:srgbClr val="2E659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zh-CN" sz="2400" dirty="0" smtClean="0"/>
              <a:t>Double-Sided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Feynman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Diagrams</a:t>
            </a:r>
            <a:r>
              <a:rPr lang="zh-CN" altLang="en-US" sz="2400" dirty="0" smtClean="0"/>
              <a:t> </a:t>
            </a:r>
            <a:endParaRPr sz="2400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17" y="1421124"/>
            <a:ext cx="353377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298" y="1182592"/>
            <a:ext cx="3342688" cy="193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2667000" y="3962400"/>
            <a:ext cx="0" cy="2057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67000" y="5791200"/>
            <a:ext cx="152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67000" y="5334000"/>
            <a:ext cx="152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667000" y="4876800"/>
            <a:ext cx="152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667000" y="4419600"/>
            <a:ext cx="152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2209800" y="5623560"/>
          <a:ext cx="22860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" name="Equation" r:id="rId6" imgW="126720" imgH="177480" progId="Equation.DSMT4">
                  <p:embed/>
                </p:oleObj>
              </mc:Choice>
              <mc:Fallback>
                <p:oleObj name="Equation" r:id="rId6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5623560"/>
                        <a:ext cx="22860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2209801" y="5119688"/>
          <a:ext cx="2047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" name="Equation" r:id="rId8" imgW="114120" imgH="228600" progId="Equation.DSMT4">
                  <p:embed/>
                </p:oleObj>
              </mc:Choice>
              <mc:Fallback>
                <p:oleObj name="Equation" r:id="rId8" imgW="114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1" y="5119688"/>
                        <a:ext cx="20478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1878012" y="4616450"/>
          <a:ext cx="6365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" name="Equation" r:id="rId10" imgW="355320" imgH="228600" progId="Equation.DSMT4">
                  <p:embed/>
                </p:oleObj>
              </mc:Choice>
              <mc:Fallback>
                <p:oleObj name="Equation" r:id="rId10" imgW="355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012" y="4616450"/>
                        <a:ext cx="63658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3952875" y="3962400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638675" y="3962400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553075" y="3962400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15075" y="3962400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638675" y="5257800"/>
            <a:ext cx="171450" cy="3810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632537" y="5768340"/>
            <a:ext cx="320339" cy="3276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349365" y="4674870"/>
            <a:ext cx="190500" cy="20193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648076" y="4194453"/>
            <a:ext cx="266701" cy="225148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293995" y="5334001"/>
            <a:ext cx="228600" cy="2154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6357937" y="5764530"/>
            <a:ext cx="171450" cy="33147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293995" y="4080153"/>
            <a:ext cx="190500" cy="228600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4029075" y="5827712"/>
          <a:ext cx="53340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" name="Equation" r:id="rId12" imgW="393480" imgH="253800" progId="Equation.DSMT4">
                  <p:embed/>
                </p:oleObj>
              </mc:Choice>
              <mc:Fallback>
                <p:oleObj name="Equation" r:id="rId12" imgW="393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9075" y="5827712"/>
                        <a:ext cx="53340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4029076" y="5410200"/>
          <a:ext cx="4984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" name="Equation" r:id="rId14" imgW="368280" imgH="253800" progId="Equation.DSMT4">
                  <p:embed/>
                </p:oleObj>
              </mc:Choice>
              <mc:Fallback>
                <p:oleObj name="Equation" r:id="rId14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9076" y="5410200"/>
                        <a:ext cx="4984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4021137" y="4953000"/>
          <a:ext cx="465138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" name="Equation" r:id="rId16" imgW="342720" imgH="253800" progId="Equation.DSMT4">
                  <p:embed/>
                </p:oleObj>
              </mc:Choice>
              <mc:Fallback>
                <p:oleObj name="Equation" r:id="rId16" imgW="3427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137" y="4953000"/>
                        <a:ext cx="465138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Straight Arrow Connector 48"/>
          <p:cNvCxnSpPr/>
          <p:nvPr/>
        </p:nvCxnSpPr>
        <p:spPr>
          <a:xfrm flipV="1">
            <a:off x="4638676" y="4585156"/>
            <a:ext cx="295275" cy="29164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4029076" y="4495800"/>
          <a:ext cx="4984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" name="Equation" r:id="rId18" imgW="368280" imgH="253800" progId="Equation.DSMT4">
                  <p:embed/>
                </p:oleObj>
              </mc:Choice>
              <mc:Fallback>
                <p:oleObj name="Equation" r:id="rId18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9076" y="4495800"/>
                        <a:ext cx="4984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4030663" y="4038600"/>
          <a:ext cx="531812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" name="Equation" r:id="rId20" imgW="393480" imgH="253800" progId="Equation.DSMT4">
                  <p:embed/>
                </p:oleObj>
              </mc:Choice>
              <mc:Fallback>
                <p:oleObj name="Equation" r:id="rId20" imgW="393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038600"/>
                        <a:ext cx="531812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5705475" y="5827714"/>
          <a:ext cx="5334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3" name="Equation" r:id="rId22" imgW="393529" imgH="253890" progId="Equation.DSMT4">
                  <p:embed/>
                </p:oleObj>
              </mc:Choice>
              <mc:Fallback>
                <p:oleObj name="Equation" r:id="rId22" imgW="39352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475" y="5827714"/>
                        <a:ext cx="5334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5705476" y="5370514"/>
          <a:ext cx="4984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" name="Equation" r:id="rId23" imgW="368280" imgH="253800" progId="Equation.DSMT4">
                  <p:embed/>
                </p:oleObj>
              </mc:Choice>
              <mc:Fallback>
                <p:oleObj name="Equation" r:id="rId23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476" y="5370514"/>
                        <a:ext cx="4984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5705475" y="4953000"/>
          <a:ext cx="46355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" name="Equation" r:id="rId25" imgW="342720" imgH="253800" progId="Equation.DSMT4">
                  <p:embed/>
                </p:oleObj>
              </mc:Choice>
              <mc:Fallback>
                <p:oleObj name="Equation" r:id="rId25" imgW="3427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475" y="4953000"/>
                        <a:ext cx="46355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5705476" y="4495800"/>
          <a:ext cx="4984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" name="Equation" r:id="rId27" imgW="368280" imgH="253800" progId="Equation.DSMT4">
                  <p:embed/>
                </p:oleObj>
              </mc:Choice>
              <mc:Fallback>
                <p:oleObj name="Equation" r:id="rId27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476" y="4495800"/>
                        <a:ext cx="4984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5670550" y="4038600"/>
          <a:ext cx="53340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7" name="Equation" r:id="rId29" imgW="393480" imgH="253800" progId="Equation.DSMT4">
                  <p:embed/>
                </p:oleObj>
              </mc:Choice>
              <mc:Fallback>
                <p:oleObj name="Equation" r:id="rId29" imgW="393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550" y="4038600"/>
                        <a:ext cx="53340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2819400" y="5460087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8" name="Equation" r:id="rId31" imgW="126720" imgH="139680" progId="Equation.DSMT4">
                  <p:embed/>
                </p:oleObj>
              </mc:Choice>
              <mc:Fallback>
                <p:oleObj name="Equation" r:id="rId31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819400" y="5460087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2971801" y="5334001"/>
            <a:ext cx="833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Coherence 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time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2819400" y="5002887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" name="Equation" r:id="rId33" imgW="190440" imgH="228600" progId="Equation.DSMT4">
                  <p:embed/>
                </p:oleObj>
              </mc:Choice>
              <mc:Fallback>
                <p:oleObj name="Equation" r:id="rId33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819400" y="5002887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3028274" y="4876801"/>
            <a:ext cx="857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Population 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time</a:t>
            </a: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/>
          </p:nvPr>
        </p:nvGraphicFramePr>
        <p:xfrm>
          <a:off x="2895600" y="4522113"/>
          <a:ext cx="889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" name="Equation" r:id="rId35" imgW="88560" imgH="152280" progId="Equation.DSMT4">
                  <p:embed/>
                </p:oleObj>
              </mc:Choice>
              <mc:Fallback>
                <p:oleObj name="Equation" r:id="rId35" imgW="8856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895600" y="4522113"/>
                        <a:ext cx="889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3048001" y="4369714"/>
            <a:ext cx="8226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coherence 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63" name="Oval 62"/>
          <p:cNvSpPr/>
          <p:nvPr/>
        </p:nvSpPr>
        <p:spPr>
          <a:xfrm>
            <a:off x="3952875" y="4979350"/>
            <a:ext cx="609600" cy="20225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29275" y="4979350"/>
            <a:ext cx="609600" cy="20225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876676" y="3288268"/>
            <a:ext cx="211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Stimulated Emission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4181476" y="3641726"/>
          <a:ext cx="2301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" name="Equation" r:id="rId37" imgW="164880" imgH="228600" progId="Equation.DSMT4">
                  <p:embed/>
                </p:oleObj>
              </mc:Choice>
              <mc:Fallback>
                <p:oleObj name="Equation" r:id="rId3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181476" y="3641726"/>
                        <a:ext cx="230187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5803900" y="3673476"/>
          <a:ext cx="2413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" name="Equation" r:id="rId39" imgW="190440" imgH="228600" progId="Equation.DSMT4">
                  <p:embed/>
                </p:oleObj>
              </mc:Choice>
              <mc:Fallback>
                <p:oleObj name="Equation" r:id="rId39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3673476"/>
                        <a:ext cx="24130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8" name="Straight Connector 67"/>
          <p:cNvCxnSpPr/>
          <p:nvPr/>
        </p:nvCxnSpPr>
        <p:spPr>
          <a:xfrm>
            <a:off x="7157085" y="3962400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919085" y="3962400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953375" y="5105400"/>
            <a:ext cx="190500" cy="20193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898005" y="4876801"/>
            <a:ext cx="228600" cy="2154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7961947" y="5764530"/>
            <a:ext cx="171450" cy="33147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6898005" y="4080153"/>
            <a:ext cx="190500" cy="228600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4" name="Object 73"/>
          <p:cNvGraphicFramePr>
            <a:graphicFrameLocks noChangeAspect="1"/>
          </p:cNvGraphicFramePr>
          <p:nvPr>
            <p:extLst/>
          </p:nvPr>
        </p:nvGraphicFramePr>
        <p:xfrm>
          <a:off x="7309485" y="5827714"/>
          <a:ext cx="5334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" name="Equation" r:id="rId41" imgW="393529" imgH="253890" progId="Equation.DSMT4">
                  <p:embed/>
                </p:oleObj>
              </mc:Choice>
              <mc:Fallback>
                <p:oleObj name="Equation" r:id="rId41" imgW="39352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9485" y="5827714"/>
                        <a:ext cx="5334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/>
          </p:nvPr>
        </p:nvGraphicFramePr>
        <p:xfrm>
          <a:off x="7309486" y="5370514"/>
          <a:ext cx="4984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" name="Equation" r:id="rId42" imgW="368280" imgH="253800" progId="Equation.DSMT4">
                  <p:embed/>
                </p:oleObj>
              </mc:Choice>
              <mc:Fallback>
                <p:oleObj name="Equation" r:id="rId42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9486" y="5370514"/>
                        <a:ext cx="4984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7275513" y="4953000"/>
          <a:ext cx="531812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" name="Equation" r:id="rId43" imgW="393480" imgH="253800" progId="Equation.DSMT4">
                  <p:embed/>
                </p:oleObj>
              </mc:Choice>
              <mc:Fallback>
                <p:oleObj name="Equation" r:id="rId43" imgW="393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5513" y="4953000"/>
                        <a:ext cx="531812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/>
          </p:nvPr>
        </p:nvGraphicFramePr>
        <p:xfrm>
          <a:off x="7309486" y="4495800"/>
          <a:ext cx="4984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" name="Equation" r:id="rId45" imgW="368280" imgH="253800" progId="Equation.DSMT4">
                  <p:embed/>
                </p:oleObj>
              </mc:Choice>
              <mc:Fallback>
                <p:oleObj name="Equation" r:id="rId45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9486" y="4495800"/>
                        <a:ext cx="4984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7274560" y="4038600"/>
          <a:ext cx="53340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" name="Equation" r:id="rId46" imgW="393480" imgH="253800" progId="Equation.DSMT4">
                  <p:embed/>
                </p:oleObj>
              </mc:Choice>
              <mc:Fallback>
                <p:oleObj name="Equation" r:id="rId46" imgW="393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4560" y="4038600"/>
                        <a:ext cx="53340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7233285" y="4979350"/>
            <a:ext cx="609600" cy="20225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7453314" y="3673476"/>
          <a:ext cx="2238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8" name="Equation" r:id="rId47" imgW="177480" imgH="228600" progId="Equation.DSMT4">
                  <p:embed/>
                </p:oleObj>
              </mc:Choice>
              <mc:Fallback>
                <p:oleObj name="Equation" r:id="rId47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3314" y="3673476"/>
                        <a:ext cx="223837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1" name="Straight Connector 80"/>
          <p:cNvCxnSpPr/>
          <p:nvPr/>
        </p:nvCxnSpPr>
        <p:spPr>
          <a:xfrm>
            <a:off x="8909685" y="3962400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671685" y="3962400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8677275" y="5791200"/>
            <a:ext cx="190500" cy="20193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601075" y="4857412"/>
            <a:ext cx="228600" cy="13368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8601075" y="5080474"/>
            <a:ext cx="247650" cy="28019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8650605" y="4080153"/>
            <a:ext cx="190500" cy="228600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/>
          </p:nvPr>
        </p:nvGraphicFramePr>
        <p:xfrm>
          <a:off x="9062085" y="5827714"/>
          <a:ext cx="5334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" name="Equation" r:id="rId49" imgW="393529" imgH="253890" progId="Equation.DSMT4">
                  <p:embed/>
                </p:oleObj>
              </mc:Choice>
              <mc:Fallback>
                <p:oleObj name="Equation" r:id="rId49" imgW="39352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2085" y="5827714"/>
                        <a:ext cx="5334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/>
          <p:cNvGraphicFramePr>
            <a:graphicFrameLocks noChangeAspect="1"/>
          </p:cNvGraphicFramePr>
          <p:nvPr>
            <p:extLst/>
          </p:nvPr>
        </p:nvGraphicFramePr>
        <p:xfrm>
          <a:off x="9062086" y="5370514"/>
          <a:ext cx="4984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" name="Equation" r:id="rId50" imgW="368280" imgH="253800" progId="Equation.DSMT4">
                  <p:embed/>
                </p:oleObj>
              </mc:Choice>
              <mc:Fallback>
                <p:oleObj name="Equation" r:id="rId50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2086" y="5370514"/>
                        <a:ext cx="4984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/>
          <p:cNvGraphicFramePr>
            <a:graphicFrameLocks noChangeAspect="1"/>
          </p:cNvGraphicFramePr>
          <p:nvPr>
            <p:extLst/>
          </p:nvPr>
        </p:nvGraphicFramePr>
        <p:xfrm>
          <a:off x="9028113" y="4953000"/>
          <a:ext cx="531812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" name="Equation" r:id="rId52" imgW="393480" imgH="253800" progId="Equation.DSMT4">
                  <p:embed/>
                </p:oleObj>
              </mc:Choice>
              <mc:Fallback>
                <p:oleObj name="Equation" r:id="rId52" imgW="393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8113" y="4953000"/>
                        <a:ext cx="531812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/>
          <p:cNvGraphicFramePr>
            <a:graphicFrameLocks noChangeAspect="1"/>
          </p:cNvGraphicFramePr>
          <p:nvPr>
            <p:extLst/>
          </p:nvPr>
        </p:nvGraphicFramePr>
        <p:xfrm>
          <a:off x="9062086" y="4495800"/>
          <a:ext cx="4984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" name="Equation" r:id="rId53" imgW="368280" imgH="253800" progId="Equation.DSMT4">
                  <p:embed/>
                </p:oleObj>
              </mc:Choice>
              <mc:Fallback>
                <p:oleObj name="Equation" r:id="rId53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2086" y="4495800"/>
                        <a:ext cx="4984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/>
          </p:nvPr>
        </p:nvGraphicFramePr>
        <p:xfrm>
          <a:off x="9027160" y="4038600"/>
          <a:ext cx="53340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" name="Equation" r:id="rId54" imgW="393480" imgH="253800" progId="Equation.DSMT4">
                  <p:embed/>
                </p:oleObj>
              </mc:Choice>
              <mc:Fallback>
                <p:oleObj name="Equation" r:id="rId54" imgW="393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7160" y="4038600"/>
                        <a:ext cx="53340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Oval 91"/>
          <p:cNvSpPr/>
          <p:nvPr/>
        </p:nvSpPr>
        <p:spPr>
          <a:xfrm>
            <a:off x="8985885" y="4979350"/>
            <a:ext cx="609600" cy="20225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3" name="Object 92"/>
          <p:cNvGraphicFramePr>
            <a:graphicFrameLocks noChangeAspect="1"/>
          </p:cNvGraphicFramePr>
          <p:nvPr>
            <p:extLst/>
          </p:nvPr>
        </p:nvGraphicFramePr>
        <p:xfrm>
          <a:off x="9207501" y="3673476"/>
          <a:ext cx="239713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" name="Equation" r:id="rId55" imgW="190440" imgH="228600" progId="Equation.DSMT4">
                  <p:embed/>
                </p:oleObj>
              </mc:Choice>
              <mc:Fallback>
                <p:oleObj name="Equation" r:id="rId55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1" y="3673476"/>
                        <a:ext cx="239713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/>
          </p:nvPr>
        </p:nvGraphicFramePr>
        <p:xfrm>
          <a:off x="3992289" y="6477001"/>
          <a:ext cx="701339" cy="23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" name="Equation" r:id="rId57" imgW="672840" imgH="228600" progId="Equation.DSMT4">
                  <p:embed/>
                </p:oleObj>
              </mc:Choice>
              <mc:Fallback>
                <p:oleObj name="Equation" r:id="rId57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3992289" y="6477001"/>
                        <a:ext cx="701339" cy="238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/>
          <p:cNvGraphicFramePr>
            <a:graphicFrameLocks noChangeAspect="1"/>
          </p:cNvGraphicFramePr>
          <p:nvPr>
            <p:extLst/>
          </p:nvPr>
        </p:nvGraphicFramePr>
        <p:xfrm>
          <a:off x="9042401" y="6553201"/>
          <a:ext cx="7016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" name="Equation" r:id="rId59" imgW="672840" imgH="228600" progId="Equation.DSMT4">
                  <p:embed/>
                </p:oleObj>
              </mc:Choice>
              <mc:Fallback>
                <p:oleObj name="Equation" r:id="rId59" imgW="672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2401" y="6553201"/>
                        <a:ext cx="701675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/>
          <p:cNvGraphicFramePr>
            <a:graphicFrameLocks noChangeAspect="1"/>
          </p:cNvGraphicFramePr>
          <p:nvPr>
            <p:extLst/>
          </p:nvPr>
        </p:nvGraphicFramePr>
        <p:xfrm>
          <a:off x="5553075" y="6477001"/>
          <a:ext cx="79375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" name="Equation" r:id="rId61" imgW="761760" imgH="228600" progId="Equation.DSMT4">
                  <p:embed/>
                </p:oleObj>
              </mc:Choice>
              <mc:Fallback>
                <p:oleObj name="Equation" r:id="rId61" imgW="761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3075" y="6477001"/>
                        <a:ext cx="793750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/>
          </p:nvPr>
        </p:nvGraphicFramePr>
        <p:xfrm>
          <a:off x="7239000" y="6477001"/>
          <a:ext cx="79375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" name="Equation" r:id="rId63" imgW="761760" imgH="228600" progId="Equation.DSMT4">
                  <p:embed/>
                </p:oleObj>
              </mc:Choice>
              <mc:Fallback>
                <p:oleObj name="Equation" r:id="rId63" imgW="761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6477001"/>
                        <a:ext cx="793750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" name="Picture 90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6248400"/>
            <a:ext cx="1381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1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276" y="6248400"/>
            <a:ext cx="1381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92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6" y="6248400"/>
            <a:ext cx="9810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93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6" y="6248400"/>
            <a:ext cx="9810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7162800" y="3288268"/>
            <a:ext cx="252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state bleaching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2819400" y="4419600"/>
            <a:ext cx="7848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Object 103"/>
          <p:cNvGraphicFramePr>
            <a:graphicFrameLocks noChangeAspect="1"/>
          </p:cNvGraphicFramePr>
          <p:nvPr>
            <p:extLst/>
          </p:nvPr>
        </p:nvGraphicFramePr>
        <p:xfrm>
          <a:off x="1620838" y="4159250"/>
          <a:ext cx="104616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" name="Equation" r:id="rId67" imgW="583920" imgH="228600" progId="Equation.DSMT4">
                  <p:embed/>
                </p:oleObj>
              </mc:Choice>
              <mc:Fallback>
                <p:oleObj name="Equation" r:id="rId67" imgW="5839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4159250"/>
                        <a:ext cx="1046162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5" name="Straight Connector 104"/>
          <p:cNvCxnSpPr/>
          <p:nvPr/>
        </p:nvCxnSpPr>
        <p:spPr>
          <a:xfrm>
            <a:off x="2819400" y="4876800"/>
            <a:ext cx="7848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2819400" y="5334000"/>
            <a:ext cx="7848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819400" y="5791200"/>
            <a:ext cx="7848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13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2" grpId="0"/>
      <p:bldP spid="63" grpId="0" animBg="1"/>
      <p:bldP spid="64" grpId="0" animBg="1"/>
      <p:bldP spid="65" grpId="0"/>
      <p:bldP spid="79" grpId="0" animBg="1"/>
      <p:bldP spid="92" grpId="0" animBg="1"/>
      <p:bldP spid="10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"/>
          <p:cNvSpPr/>
          <p:nvPr/>
        </p:nvSpPr>
        <p:spPr>
          <a:xfrm>
            <a:off x="170235" y="960248"/>
            <a:ext cx="11847741" cy="1"/>
          </a:xfrm>
          <a:prstGeom prst="line">
            <a:avLst/>
          </a:prstGeom>
          <a:ln w="38100">
            <a:solidFill>
              <a:srgbClr val="146DA9">
                <a:alpha val="32257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/>
            </a:pPr>
            <a:endParaRPr sz="160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21</a:t>
            </a:fld>
            <a:endParaRPr lang="en-US"/>
          </a:p>
        </p:txBody>
      </p:sp>
      <p:sp>
        <p:nvSpPr>
          <p:cNvPr id="13" name="Hamiltonian"/>
          <p:cNvSpPr txBox="1"/>
          <p:nvPr/>
        </p:nvSpPr>
        <p:spPr>
          <a:xfrm>
            <a:off x="3015650" y="171496"/>
            <a:ext cx="5158464" cy="507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ct val="117999"/>
              </a:lnSpc>
              <a:defRPr sz="4800" b="1">
                <a:solidFill>
                  <a:srgbClr val="2E659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zh-CN" sz="2400" dirty="0" smtClean="0"/>
              <a:t>Double-Sided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Feynman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Diagrams</a:t>
            </a:r>
            <a:r>
              <a:rPr lang="zh-CN" altLang="en-US" sz="2400" dirty="0" smtClean="0"/>
              <a:t> </a:t>
            </a:r>
            <a:endParaRPr sz="2400" dirty="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3733800" y="1743104"/>
            <a:ext cx="0" cy="2057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733800" y="3571904"/>
            <a:ext cx="152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733800" y="3114704"/>
            <a:ext cx="152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733800" y="2657504"/>
            <a:ext cx="152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33800" y="2200304"/>
            <a:ext cx="152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/>
          </p:nvPr>
        </p:nvGraphicFramePr>
        <p:xfrm>
          <a:off x="3352800" y="3404264"/>
          <a:ext cx="22860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5" name="Equation" r:id="rId4" imgW="126720" imgH="177480" progId="Equation.DSMT4">
                  <p:embed/>
                </p:oleObj>
              </mc:Choice>
              <mc:Fallback>
                <p:oleObj name="Equation" r:id="rId4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52800" y="3404264"/>
                        <a:ext cx="228600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/>
          </p:nvPr>
        </p:nvGraphicFramePr>
        <p:xfrm>
          <a:off x="3363914" y="2900392"/>
          <a:ext cx="2047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6" name="Equation" r:id="rId6" imgW="114120" imgH="228600" progId="Equation.DSMT4">
                  <p:embed/>
                </p:oleObj>
              </mc:Choice>
              <mc:Fallback>
                <p:oleObj name="Equation" r:id="rId6" imgW="114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914" y="2900392"/>
                        <a:ext cx="20478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/>
          </p:nvPr>
        </p:nvGraphicFramePr>
        <p:xfrm>
          <a:off x="2971800" y="2397154"/>
          <a:ext cx="6365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7" name="Equation" r:id="rId8" imgW="355320" imgH="228600" progId="Equation.DSMT4">
                  <p:embed/>
                </p:oleObj>
              </mc:Choice>
              <mc:Fallback>
                <p:oleObj name="Equation" r:id="rId8" imgW="355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397154"/>
                        <a:ext cx="63658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/>
          </p:nvPr>
        </p:nvGraphicFramePr>
        <p:xfrm>
          <a:off x="2590800" y="1971704"/>
          <a:ext cx="104616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8" name="Equation" r:id="rId10" imgW="583920" imgH="228600" progId="Equation.DSMT4">
                  <p:embed/>
                </p:oleObj>
              </mc:Choice>
              <mc:Fallback>
                <p:oleObj name="Equation" r:id="rId10" imgW="5839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971704"/>
                        <a:ext cx="1046162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Connector 116"/>
          <p:cNvCxnSpPr/>
          <p:nvPr/>
        </p:nvCxnSpPr>
        <p:spPr>
          <a:xfrm>
            <a:off x="3733800" y="2200304"/>
            <a:ext cx="52578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733800" y="2657504"/>
            <a:ext cx="52578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733800" y="3114704"/>
            <a:ext cx="52578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733800" y="3571904"/>
            <a:ext cx="52578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5334000" y="1743104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6324600" y="1743104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7391400" y="1743104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8382000" y="1743104"/>
            <a:ext cx="0" cy="20574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 flipV="1">
            <a:off x="6362700" y="3571904"/>
            <a:ext cx="342900" cy="457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4953000" y="3091844"/>
            <a:ext cx="381000" cy="4038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7010400" y="2634644"/>
            <a:ext cx="381000" cy="4038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4953000" y="1743104"/>
            <a:ext cx="342900" cy="457200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7010400" y="3549044"/>
            <a:ext cx="381000" cy="4038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8420100" y="3114704"/>
            <a:ext cx="342900" cy="457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7010400" y="1743104"/>
            <a:ext cx="342900" cy="457200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32" name="Object 131"/>
          <p:cNvGraphicFramePr>
            <a:graphicFrameLocks noChangeAspect="1"/>
          </p:cNvGraphicFramePr>
          <p:nvPr>
            <p:extLst/>
          </p:nvPr>
        </p:nvGraphicFramePr>
        <p:xfrm>
          <a:off x="5318125" y="4248180"/>
          <a:ext cx="79375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9" name="Equation" r:id="rId12" imgW="761760" imgH="228600" progId="Equation.DSMT4">
                  <p:embed/>
                </p:oleObj>
              </mc:Choice>
              <mc:Fallback>
                <p:oleObj name="Equation" r:id="rId12" imgW="761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4248180"/>
                        <a:ext cx="793750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" name="Picture 9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4029104"/>
            <a:ext cx="9810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4" name="Object 133"/>
          <p:cNvGraphicFramePr>
            <a:graphicFrameLocks noChangeAspect="1"/>
          </p:cNvGraphicFramePr>
          <p:nvPr>
            <p:extLst/>
          </p:nvPr>
        </p:nvGraphicFramePr>
        <p:xfrm>
          <a:off x="7592739" y="4324314"/>
          <a:ext cx="701339" cy="23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0" name="Equation" r:id="rId15" imgW="672840" imgH="228600" progId="Equation.DSMT4">
                  <p:embed/>
                </p:oleObj>
              </mc:Choice>
              <mc:Fallback>
                <p:oleObj name="Equation" r:id="rId15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92739" y="4324314"/>
                        <a:ext cx="701339" cy="238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5" name="Picture 9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4029104"/>
            <a:ext cx="1381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6" name="Object 135"/>
          <p:cNvGraphicFramePr>
            <a:graphicFrameLocks noChangeAspect="1"/>
          </p:cNvGraphicFramePr>
          <p:nvPr>
            <p:extLst/>
          </p:nvPr>
        </p:nvGraphicFramePr>
        <p:xfrm>
          <a:off x="5638800" y="3608416"/>
          <a:ext cx="53340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1" name="Equation" r:id="rId18" imgW="393480" imgH="253800" progId="Equation.DSMT4">
                  <p:embed/>
                </p:oleObj>
              </mc:Choice>
              <mc:Fallback>
                <p:oleObj name="Equation" r:id="rId18" imgW="393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608416"/>
                        <a:ext cx="53340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/>
          <p:cNvGraphicFramePr>
            <a:graphicFrameLocks noChangeAspect="1"/>
          </p:cNvGraphicFramePr>
          <p:nvPr>
            <p:extLst/>
          </p:nvPr>
        </p:nvGraphicFramePr>
        <p:xfrm>
          <a:off x="5656264" y="3190904"/>
          <a:ext cx="4984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2" name="Equation" r:id="rId20" imgW="368280" imgH="253800" progId="Equation.DSMT4">
                  <p:embed/>
                </p:oleObj>
              </mc:Choice>
              <mc:Fallback>
                <p:oleObj name="Equation" r:id="rId20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264" y="3190904"/>
                        <a:ext cx="4984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137"/>
          <p:cNvGraphicFramePr>
            <a:graphicFrameLocks noChangeAspect="1"/>
          </p:cNvGraphicFramePr>
          <p:nvPr>
            <p:extLst/>
          </p:nvPr>
        </p:nvGraphicFramePr>
        <p:xfrm>
          <a:off x="5654675" y="2733704"/>
          <a:ext cx="465138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3" name="Equation" r:id="rId22" imgW="342720" imgH="253800" progId="Equation.DSMT4">
                  <p:embed/>
                </p:oleObj>
              </mc:Choice>
              <mc:Fallback>
                <p:oleObj name="Equation" r:id="rId22" imgW="3427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4675" y="2733704"/>
                        <a:ext cx="465138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9" name="Straight Arrow Connector 138"/>
          <p:cNvCxnSpPr/>
          <p:nvPr/>
        </p:nvCxnSpPr>
        <p:spPr>
          <a:xfrm flipV="1">
            <a:off x="4876800" y="2657504"/>
            <a:ext cx="381000" cy="4038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40" name="Object 139"/>
          <p:cNvGraphicFramePr>
            <a:graphicFrameLocks noChangeAspect="1"/>
          </p:cNvGraphicFramePr>
          <p:nvPr>
            <p:extLst/>
          </p:nvPr>
        </p:nvGraphicFramePr>
        <p:xfrm>
          <a:off x="5614989" y="2276504"/>
          <a:ext cx="4984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4" name="Equation" r:id="rId24" imgW="368280" imgH="253800" progId="Equation.DSMT4">
                  <p:embed/>
                </p:oleObj>
              </mc:Choice>
              <mc:Fallback>
                <p:oleObj name="Equation" r:id="rId24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989" y="2276504"/>
                        <a:ext cx="4984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140"/>
          <p:cNvGraphicFramePr>
            <a:graphicFrameLocks noChangeAspect="1"/>
          </p:cNvGraphicFramePr>
          <p:nvPr>
            <p:extLst/>
          </p:nvPr>
        </p:nvGraphicFramePr>
        <p:xfrm>
          <a:off x="5614988" y="1819304"/>
          <a:ext cx="46355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5" name="Equation" r:id="rId26" imgW="342720" imgH="253800" progId="Equation.DSMT4">
                  <p:embed/>
                </p:oleObj>
              </mc:Choice>
              <mc:Fallback>
                <p:oleObj name="Equation" r:id="rId26" imgW="3427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988" y="1819304"/>
                        <a:ext cx="46355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141"/>
          <p:cNvGraphicFramePr>
            <a:graphicFrameLocks noChangeAspect="1"/>
          </p:cNvGraphicFramePr>
          <p:nvPr>
            <p:extLst/>
          </p:nvPr>
        </p:nvGraphicFramePr>
        <p:xfrm>
          <a:off x="7696200" y="3608418"/>
          <a:ext cx="5334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6" name="Equation" r:id="rId28" imgW="393529" imgH="253890" progId="Equation.DSMT4">
                  <p:embed/>
                </p:oleObj>
              </mc:Choice>
              <mc:Fallback>
                <p:oleObj name="Equation" r:id="rId28" imgW="39352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3608418"/>
                        <a:ext cx="5334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142"/>
          <p:cNvGraphicFramePr>
            <a:graphicFrameLocks noChangeAspect="1"/>
          </p:cNvGraphicFramePr>
          <p:nvPr>
            <p:extLst/>
          </p:nvPr>
        </p:nvGraphicFramePr>
        <p:xfrm>
          <a:off x="7713664" y="3151218"/>
          <a:ext cx="4984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7" name="Equation" r:id="rId29" imgW="368280" imgH="253800" progId="Equation.DSMT4">
                  <p:embed/>
                </p:oleObj>
              </mc:Choice>
              <mc:Fallback>
                <p:oleObj name="Equation" r:id="rId29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664" y="3151218"/>
                        <a:ext cx="4984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143"/>
          <p:cNvGraphicFramePr>
            <a:graphicFrameLocks noChangeAspect="1"/>
          </p:cNvGraphicFramePr>
          <p:nvPr>
            <p:extLst/>
          </p:nvPr>
        </p:nvGraphicFramePr>
        <p:xfrm>
          <a:off x="7713663" y="2733704"/>
          <a:ext cx="46355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8" name="Equation" r:id="rId31" imgW="342720" imgH="253800" progId="Equation.DSMT4">
                  <p:embed/>
                </p:oleObj>
              </mc:Choice>
              <mc:Fallback>
                <p:oleObj name="Equation" r:id="rId31" imgW="3427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663" y="2733704"/>
                        <a:ext cx="46355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144"/>
          <p:cNvGraphicFramePr>
            <a:graphicFrameLocks noChangeAspect="1"/>
          </p:cNvGraphicFramePr>
          <p:nvPr>
            <p:extLst/>
          </p:nvPr>
        </p:nvGraphicFramePr>
        <p:xfrm>
          <a:off x="7696201" y="2276504"/>
          <a:ext cx="4984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9" name="Equation" r:id="rId33" imgW="368280" imgH="253800" progId="Equation.DSMT4">
                  <p:embed/>
                </p:oleObj>
              </mc:Choice>
              <mc:Fallback>
                <p:oleObj name="Equation" r:id="rId33" imgW="368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1" y="2276504"/>
                        <a:ext cx="4984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145"/>
          <p:cNvGraphicFramePr>
            <a:graphicFrameLocks noChangeAspect="1"/>
          </p:cNvGraphicFramePr>
          <p:nvPr>
            <p:extLst/>
          </p:nvPr>
        </p:nvGraphicFramePr>
        <p:xfrm>
          <a:off x="7689850" y="1819304"/>
          <a:ext cx="46355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0" name="Equation" r:id="rId35" imgW="342720" imgH="253800" progId="Equation.DSMT4">
                  <p:embed/>
                </p:oleObj>
              </mc:Choice>
              <mc:Fallback>
                <p:oleObj name="Equation" r:id="rId35" imgW="3427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9850" y="1819304"/>
                        <a:ext cx="46355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Object 146"/>
          <p:cNvGraphicFramePr>
            <a:graphicFrameLocks noChangeAspect="1"/>
          </p:cNvGraphicFramePr>
          <p:nvPr>
            <p:extLst/>
          </p:nvPr>
        </p:nvGraphicFramePr>
        <p:xfrm>
          <a:off x="3962400" y="324079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1" name="Equation" r:id="rId37" imgW="126720" imgH="139680" progId="Equation.DSMT4">
                  <p:embed/>
                </p:oleObj>
              </mc:Choice>
              <mc:Fallback>
                <p:oleObj name="Equation" r:id="rId37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3962400" y="3240791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/>
          <p:cNvSpPr txBox="1"/>
          <p:nvPr/>
        </p:nvSpPr>
        <p:spPr>
          <a:xfrm>
            <a:off x="4119118" y="3114705"/>
            <a:ext cx="833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Coherence 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time</a:t>
            </a:r>
          </a:p>
        </p:txBody>
      </p:sp>
      <p:graphicFrame>
        <p:nvGraphicFramePr>
          <p:cNvPr id="149" name="Object 148"/>
          <p:cNvGraphicFramePr>
            <a:graphicFrameLocks noChangeAspect="1"/>
          </p:cNvGraphicFramePr>
          <p:nvPr>
            <p:extLst/>
          </p:nvPr>
        </p:nvGraphicFramePr>
        <p:xfrm>
          <a:off x="3942673" y="2783591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2" name="Equation" r:id="rId39" imgW="190440" imgH="228600" progId="Equation.DSMT4">
                  <p:embed/>
                </p:oleObj>
              </mc:Choice>
              <mc:Fallback>
                <p:oleObj name="Equation" r:id="rId39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3942673" y="2783591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" name="TextBox 149"/>
          <p:cNvSpPr txBox="1"/>
          <p:nvPr/>
        </p:nvSpPr>
        <p:spPr>
          <a:xfrm>
            <a:off x="4171274" y="2657505"/>
            <a:ext cx="857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Population 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time</a:t>
            </a:r>
          </a:p>
        </p:txBody>
      </p:sp>
      <p:graphicFrame>
        <p:nvGraphicFramePr>
          <p:cNvPr id="151" name="Object 150"/>
          <p:cNvGraphicFramePr>
            <a:graphicFrameLocks noChangeAspect="1"/>
          </p:cNvGraphicFramePr>
          <p:nvPr>
            <p:extLst/>
          </p:nvPr>
        </p:nvGraphicFramePr>
        <p:xfrm>
          <a:off x="3962400" y="2302817"/>
          <a:ext cx="889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3" name="Equation" r:id="rId41" imgW="88560" imgH="152280" progId="Equation.DSMT4">
                  <p:embed/>
                </p:oleObj>
              </mc:Choice>
              <mc:Fallback>
                <p:oleObj name="Equation" r:id="rId41" imgW="8856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962400" y="2302817"/>
                        <a:ext cx="889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" name="TextBox 151"/>
          <p:cNvSpPr txBox="1"/>
          <p:nvPr/>
        </p:nvSpPr>
        <p:spPr>
          <a:xfrm>
            <a:off x="4114801" y="2150418"/>
            <a:ext cx="8226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coherence 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153" name="Oval 152"/>
          <p:cNvSpPr/>
          <p:nvPr/>
        </p:nvSpPr>
        <p:spPr>
          <a:xfrm>
            <a:off x="5562600" y="2760054"/>
            <a:ext cx="609600" cy="20225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7620000" y="2760054"/>
            <a:ext cx="609600" cy="20225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5748337" y="1057304"/>
            <a:ext cx="248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Excited state absorption</a:t>
            </a:r>
          </a:p>
        </p:txBody>
      </p:sp>
      <p:graphicFrame>
        <p:nvGraphicFramePr>
          <p:cNvPr id="156" name="Object 155"/>
          <p:cNvGraphicFramePr>
            <a:graphicFrameLocks noChangeAspect="1"/>
          </p:cNvGraphicFramePr>
          <p:nvPr>
            <p:extLst/>
          </p:nvPr>
        </p:nvGraphicFramePr>
        <p:xfrm>
          <a:off x="5753100" y="1425604"/>
          <a:ext cx="266700" cy="337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4" name="Equation" r:id="rId43" imgW="190440" imgH="241200" progId="Equation.DSMT4">
                  <p:embed/>
                </p:oleObj>
              </mc:Choice>
              <mc:Fallback>
                <p:oleObj name="Equation" r:id="rId43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5753100" y="1425604"/>
                        <a:ext cx="266700" cy="337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156"/>
          <p:cNvGraphicFramePr>
            <a:graphicFrameLocks noChangeAspect="1"/>
          </p:cNvGraphicFramePr>
          <p:nvPr>
            <p:extLst/>
          </p:nvPr>
        </p:nvGraphicFramePr>
        <p:xfrm>
          <a:off x="7772400" y="1438304"/>
          <a:ext cx="24063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5" name="Equation" r:id="rId45" imgW="190440" imgH="241200" progId="Equation.DSMT4">
                  <p:embed/>
                </p:oleObj>
              </mc:Choice>
              <mc:Fallback>
                <p:oleObj name="Equation" r:id="rId45" imgW="190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1438304"/>
                        <a:ext cx="240632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157"/>
          <p:cNvGraphicFramePr>
            <a:graphicFrameLocks noChangeAspect="1"/>
          </p:cNvGraphicFramePr>
          <p:nvPr>
            <p:extLst/>
          </p:nvPr>
        </p:nvGraphicFramePr>
        <p:xfrm>
          <a:off x="3972450" y="4795864"/>
          <a:ext cx="485913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6" name="Equation" r:id="rId47" imgW="3492360" imgH="583920" progId="Equation.DSMT4">
                  <p:embed/>
                </p:oleObj>
              </mc:Choice>
              <mc:Fallback>
                <p:oleObj name="Equation" r:id="rId47" imgW="349236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3972450" y="4795864"/>
                        <a:ext cx="485913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Object 158"/>
          <p:cNvGraphicFramePr>
            <a:graphicFrameLocks noChangeAspect="1"/>
          </p:cNvGraphicFramePr>
          <p:nvPr>
            <p:extLst/>
          </p:nvPr>
        </p:nvGraphicFramePr>
        <p:xfrm>
          <a:off x="3932767" y="5753120"/>
          <a:ext cx="485986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7" name="Equation" r:id="rId49" imgW="3124080" imgH="685800" progId="Equation.DSMT4">
                  <p:embed/>
                </p:oleObj>
              </mc:Choice>
              <mc:Fallback>
                <p:oleObj name="Equation" r:id="rId49" imgW="31240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3932767" y="5753120"/>
                        <a:ext cx="4859867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914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50" grpId="0"/>
      <p:bldP spid="152" grpId="0"/>
      <p:bldP spid="153" grpId="0" animBg="1"/>
      <p:bldP spid="154" grpId="0" animBg="1"/>
      <p:bldP spid="1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48" y="1155688"/>
            <a:ext cx="9109161" cy="8356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9" y="3391777"/>
            <a:ext cx="50546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61" y="4780338"/>
            <a:ext cx="4051300" cy="73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89" y="5901615"/>
            <a:ext cx="4241800" cy="660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4788" y="2583683"/>
            <a:ext cx="4941838" cy="38206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1410" y="101636"/>
            <a:ext cx="115927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Simulation of four-wave-mixing signals </a:t>
            </a:r>
            <a:r>
              <a:rPr lang="en-US" sz="2400" b="1">
                <a:solidFill>
                  <a:srgbClr val="FF0000"/>
                </a:solidFill>
              </a:rPr>
              <a:t>with </a:t>
            </a:r>
            <a:r>
              <a:rPr lang="en-US" sz="2400" b="1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multiconfigurational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Ehrenfest</a:t>
            </a:r>
            <a:r>
              <a:rPr lang="en-US" sz="2400" b="1" dirty="0">
                <a:solidFill>
                  <a:srgbClr val="FF0000"/>
                </a:solidFill>
              </a:rPr>
              <a:t> dynamics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89" y="612566"/>
            <a:ext cx="2329122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06671" y="721565"/>
            <a:ext cx="1495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Hamiltonian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18976" y="2844668"/>
            <a:ext cx="408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System-field interaction Hamiltonian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9268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41800" y="212365"/>
            <a:ext cx="4149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Four time correlation functions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60" y="835711"/>
            <a:ext cx="4991100" cy="223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35" y="3121954"/>
            <a:ext cx="11042022" cy="873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833" y="4387105"/>
            <a:ext cx="7749009" cy="2334370"/>
          </a:xfrm>
          <a:prstGeom prst="rect">
            <a:avLst/>
          </a:prstGeom>
        </p:spPr>
      </p:pic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8725546" y="3995904"/>
            <a:ext cx="1425844" cy="0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 type="triangl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2" name="星 7 67"/>
          <p:cNvSpPr>
            <a:spLocks noChangeAspect="1"/>
          </p:cNvSpPr>
          <p:nvPr/>
        </p:nvSpPr>
        <p:spPr>
          <a:xfrm flipV="1">
            <a:off x="5900255" y="3834749"/>
            <a:ext cx="294715" cy="29471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13" name="星 7 68"/>
          <p:cNvSpPr>
            <a:spLocks noChangeAspect="1"/>
          </p:cNvSpPr>
          <p:nvPr/>
        </p:nvSpPr>
        <p:spPr>
          <a:xfrm flipH="1" flipV="1">
            <a:off x="3890150" y="3868096"/>
            <a:ext cx="261366" cy="261368"/>
          </a:xfrm>
          <a:prstGeom prst="star7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15" name="星 7 69"/>
          <p:cNvSpPr>
            <a:spLocks noChangeAspect="1"/>
          </p:cNvSpPr>
          <p:nvPr/>
        </p:nvSpPr>
        <p:spPr>
          <a:xfrm flipH="1" flipV="1">
            <a:off x="8268862" y="3868096"/>
            <a:ext cx="258496" cy="261369"/>
          </a:xfrm>
          <a:prstGeom prst="star7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16" name="星 7 70"/>
          <p:cNvSpPr>
            <a:spLocks noChangeAspect="1"/>
          </p:cNvSpPr>
          <p:nvPr/>
        </p:nvSpPr>
        <p:spPr>
          <a:xfrm>
            <a:off x="10351961" y="3816408"/>
            <a:ext cx="261535" cy="261535"/>
          </a:xfrm>
          <a:prstGeom prst="star7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10824477" y="3995904"/>
            <a:ext cx="360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6323308" y="3995904"/>
            <a:ext cx="1767513" cy="0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 type="triangl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V="1">
            <a:off x="4295367" y="3995904"/>
            <a:ext cx="1501458" cy="0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 type="triangl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435" y="5226710"/>
            <a:ext cx="351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Multiconfigurational</a:t>
            </a:r>
            <a:r>
              <a:rPr lang="en-US" dirty="0" smtClean="0"/>
              <a:t> </a:t>
            </a:r>
            <a:r>
              <a:rPr lang="en-US" dirty="0" err="1" smtClean="0"/>
              <a:t>Enrenfest</a:t>
            </a:r>
            <a:r>
              <a:rPr lang="en-US" dirty="0" smtClean="0"/>
              <a:t> </a:t>
            </a:r>
          </a:p>
          <a:p>
            <a:r>
              <a:rPr lang="en-US" dirty="0" smtClean="0"/>
              <a:t>Dynamics (MCE, Dmitry </a:t>
            </a:r>
            <a:r>
              <a:rPr lang="en-US" dirty="0" err="1" smtClean="0"/>
              <a:t>Shalashilin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1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65563" y="221273"/>
            <a:ext cx="567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Simulation of 4WM signals with </a:t>
            </a:r>
            <a:r>
              <a:rPr lang="en-US" sz="2800" b="1" dirty="0" smtClean="0"/>
              <a:t>MCE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60790" y="2627028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2D spectra 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8969" y="3460832"/>
            <a:ext cx="389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Transient absorption (TA) spectroscopy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932" y="3377164"/>
            <a:ext cx="5459412" cy="3846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320" y="3828640"/>
            <a:ext cx="4648200" cy="736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8969" y="5152030"/>
            <a:ext cx="45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Time-resolved </a:t>
            </a:r>
            <a:r>
              <a:rPr lang="en-US" b="1" dirty="0"/>
              <a:t>fluorescence </a:t>
            </a:r>
            <a:r>
              <a:rPr lang="en-US" b="1" dirty="0" smtClean="0"/>
              <a:t>spectroscopy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727" y="5092434"/>
            <a:ext cx="6171191" cy="5747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437" y="5829156"/>
            <a:ext cx="2717800" cy="59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600" y="896734"/>
            <a:ext cx="7670800" cy="66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300" y="1624100"/>
            <a:ext cx="7810500" cy="660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8969" y="1064663"/>
            <a:ext cx="258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Stimulated </a:t>
            </a:r>
            <a:r>
              <a:rPr lang="en-US" dirty="0" err="1" smtClean="0"/>
              <a:t>emisssion</a:t>
            </a:r>
            <a:r>
              <a:rPr lang="en-US" dirty="0" smtClean="0"/>
              <a:t> (SE)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8969" y="1769634"/>
            <a:ext cx="261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round state bleach (GSB)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6923" y="2564044"/>
            <a:ext cx="4978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0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36864" y="85053"/>
            <a:ext cx="3980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TFG fluorescence spectra 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330177" y="6388838"/>
            <a:ext cx="330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J. Chem. </a:t>
            </a:r>
            <a:r>
              <a:rPr lang="en-US" altLang="zh-CN" dirty="0" err="1" smtClean="0"/>
              <a:t>Phys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154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054105,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3" y="881062"/>
            <a:ext cx="11417300" cy="426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551" y="176473"/>
            <a:ext cx="1574800" cy="43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7320" y="5263501"/>
            <a:ext cx="219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smtClean="0"/>
              <a:t>ood time resolution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800" y="5306365"/>
            <a:ext cx="1092200" cy="368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28409" y="5296746"/>
            <a:ext cx="266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smtClean="0"/>
              <a:t>ood frequency resolution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713" y="5296746"/>
            <a:ext cx="1117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26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65563" y="221273"/>
            <a:ext cx="428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Transient absorption signal 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330177" y="6388838"/>
            <a:ext cx="330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J. Chem. </a:t>
            </a:r>
            <a:r>
              <a:rPr lang="en-US" altLang="zh-CN" dirty="0" err="1" smtClean="0"/>
              <a:t>Phys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154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054105,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2021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86" y="292713"/>
            <a:ext cx="1473200" cy="44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362" y="974498"/>
            <a:ext cx="7435851" cy="537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22688" y="60608"/>
            <a:ext cx="3402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2D electronic spectra 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330177" y="6388838"/>
            <a:ext cx="330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J. Chem. </a:t>
            </a:r>
            <a:r>
              <a:rPr lang="en-US" altLang="zh-CN" dirty="0" err="1" smtClean="0"/>
              <a:t>Phys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154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054105,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077" y="105268"/>
            <a:ext cx="1562100" cy="44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30" y="616316"/>
            <a:ext cx="9781708" cy="58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14300" y="28575"/>
            <a:ext cx="12949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Efficient simulation of time and frequency resolved four wave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mixing signals at finite temperature: The thermo-field dynamics approach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235" y="1128713"/>
            <a:ext cx="4830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Zero temperature </a:t>
            </a:r>
            <a:r>
              <a:rPr lang="en-US" b="1" dirty="0" smtClean="0"/>
              <a:t>four-time correlation function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3800"/>
            <a:ext cx="97409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0" y="1513800"/>
            <a:ext cx="2044700" cy="571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9521" y="2657497"/>
            <a:ext cx="488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Finite temperature </a:t>
            </a:r>
            <a:r>
              <a:rPr lang="en-US" b="1" dirty="0" smtClean="0"/>
              <a:t>four-time correlation function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7198"/>
            <a:ext cx="11938000" cy="673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394" y="4108428"/>
            <a:ext cx="3035300" cy="635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747" y="4698916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Thermo-field dynamics (TFD)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196" y="5198836"/>
            <a:ext cx="4673600" cy="673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2412" y="4786581"/>
            <a:ext cx="4984750" cy="14976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89" y="5909064"/>
            <a:ext cx="2082800" cy="850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4720" y="6002524"/>
            <a:ext cx="2108200" cy="584200"/>
          </a:xfrm>
          <a:prstGeom prst="rect">
            <a:avLst/>
          </a:prstGeom>
        </p:spPr>
      </p:pic>
      <p:sp>
        <p:nvSpPr>
          <p:cNvPr id="19" name="Line 9"/>
          <p:cNvSpPr>
            <a:spLocks noChangeShapeType="1"/>
          </p:cNvSpPr>
          <p:nvPr/>
        </p:nvSpPr>
        <p:spPr bwMode="auto">
          <a:xfrm flipV="1">
            <a:off x="7361694" y="2208135"/>
            <a:ext cx="1271213" cy="0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 type="triangl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20" name="星 7 67"/>
          <p:cNvSpPr>
            <a:spLocks noChangeAspect="1"/>
          </p:cNvSpPr>
          <p:nvPr/>
        </p:nvSpPr>
        <p:spPr>
          <a:xfrm flipV="1">
            <a:off x="5021706" y="2068097"/>
            <a:ext cx="294715" cy="29471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21" name="星 7 68"/>
          <p:cNvSpPr>
            <a:spLocks noChangeAspect="1"/>
          </p:cNvSpPr>
          <p:nvPr/>
        </p:nvSpPr>
        <p:spPr>
          <a:xfrm flipH="1" flipV="1">
            <a:off x="3153911" y="2022497"/>
            <a:ext cx="261366" cy="261368"/>
          </a:xfrm>
          <a:prstGeom prst="star7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22" name="星 7 69"/>
          <p:cNvSpPr>
            <a:spLocks noChangeAspect="1"/>
          </p:cNvSpPr>
          <p:nvPr/>
        </p:nvSpPr>
        <p:spPr>
          <a:xfrm flipH="1" flipV="1">
            <a:off x="6870467" y="2068097"/>
            <a:ext cx="258496" cy="261369"/>
          </a:xfrm>
          <a:prstGeom prst="star7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23" name="星 7 70"/>
          <p:cNvSpPr>
            <a:spLocks noChangeAspect="1"/>
          </p:cNvSpPr>
          <p:nvPr/>
        </p:nvSpPr>
        <p:spPr>
          <a:xfrm>
            <a:off x="8790646" y="2061165"/>
            <a:ext cx="261535" cy="261535"/>
          </a:xfrm>
          <a:prstGeom prst="star7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259148" y="2208135"/>
            <a:ext cx="360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 flipV="1">
            <a:off x="5454273" y="2208135"/>
            <a:ext cx="1281901" cy="0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 type="triangl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3595607" y="2189272"/>
            <a:ext cx="1288247" cy="17325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 type="triangl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 flipV="1">
            <a:off x="8610600" y="3817376"/>
            <a:ext cx="1281746" cy="0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 type="triangl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 flipV="1">
            <a:off x="10538847" y="3817376"/>
            <a:ext cx="113137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 flipV="1">
            <a:off x="6736174" y="3851627"/>
            <a:ext cx="1281901" cy="0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 type="triangl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>
            <a:off x="4940437" y="3860011"/>
            <a:ext cx="1288247" cy="17325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 type="triangle"/>
            <a:tailEnd/>
          </a:ln>
          <a:effectLst/>
        </p:spPr>
        <p:txBody>
          <a:bodyPr/>
          <a:lstStyle/>
          <a:p>
            <a:pPr>
              <a:defRPr/>
            </a:pPr>
            <a:endParaRPr kumimoji="1" lang="ja-JP" altLang="en-US" dirty="0">
              <a:ln>
                <a:solidFill>
                  <a:srgbClr val="00206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32" name="星 7 70"/>
          <p:cNvSpPr>
            <a:spLocks noChangeAspect="1"/>
          </p:cNvSpPr>
          <p:nvPr/>
        </p:nvSpPr>
        <p:spPr>
          <a:xfrm>
            <a:off x="10105419" y="3685070"/>
            <a:ext cx="261535" cy="261535"/>
          </a:xfrm>
          <a:prstGeom prst="star7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33" name="星 7 69"/>
          <p:cNvSpPr>
            <a:spLocks noChangeAspect="1"/>
          </p:cNvSpPr>
          <p:nvPr/>
        </p:nvSpPr>
        <p:spPr>
          <a:xfrm flipH="1" flipV="1">
            <a:off x="8170816" y="3700330"/>
            <a:ext cx="258496" cy="261369"/>
          </a:xfrm>
          <a:prstGeom prst="star7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34" name="星 7 67"/>
          <p:cNvSpPr>
            <a:spLocks noChangeAspect="1"/>
          </p:cNvSpPr>
          <p:nvPr/>
        </p:nvSpPr>
        <p:spPr>
          <a:xfrm flipV="1">
            <a:off x="6305055" y="3724031"/>
            <a:ext cx="294715" cy="29471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35" name="星 7 68"/>
          <p:cNvSpPr>
            <a:spLocks noChangeAspect="1"/>
          </p:cNvSpPr>
          <p:nvPr/>
        </p:nvSpPr>
        <p:spPr>
          <a:xfrm flipH="1" flipV="1">
            <a:off x="4468686" y="3740226"/>
            <a:ext cx="261366" cy="261368"/>
          </a:xfrm>
          <a:prstGeom prst="star7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solidFill>
                <a:prstClr val="whit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101975" y="3270142"/>
            <a:ext cx="710608" cy="47008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0445" y="6087924"/>
            <a:ext cx="2006600" cy="63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9980" y="6087924"/>
            <a:ext cx="3606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3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29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14300" y="28575"/>
            <a:ext cx="12949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Efficient simulation of time and frequency resolved four wave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mixing signals at finite temperature: The thermo-field dynamics approach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3" y="1048286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Thermo-field dynamics (TFD)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" y="1483222"/>
            <a:ext cx="10375900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345" y="2388137"/>
            <a:ext cx="6540500" cy="1981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3" y="5511018"/>
            <a:ext cx="9702800" cy="5969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533" y="4755511"/>
            <a:ext cx="481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Zero temperature </a:t>
            </a:r>
            <a:r>
              <a:rPr lang="en-US" b="1" dirty="0" smtClean="0"/>
              <a:t>four time correlation function 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665162" y="1556484"/>
            <a:ext cx="10528300" cy="6291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9" y="5511019"/>
            <a:ext cx="9918699" cy="596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712" y="5667031"/>
            <a:ext cx="2044700" cy="571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54" y="2605872"/>
            <a:ext cx="3086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9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12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666885" y="1209677"/>
            <a:ext cx="8534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de-DE" altLang="ja-JP" sz="2400" dirty="0" smtClean="0">
                <a:ea typeface="ＭＳ Ｐゴシック" charset="-128"/>
                <a:cs typeface="Times New Roman" charset="0"/>
              </a:rPr>
              <a:t> Dynamics </a:t>
            </a:r>
            <a:r>
              <a:rPr lang="en-GB" altLang="ja-JP" sz="2400" dirty="0">
                <a:ea typeface="ＭＳ Ｐゴシック" charset="-128"/>
                <a:cs typeface="Times New Roman" charset="0"/>
              </a:rPr>
              <a:t>at conical intersections</a:t>
            </a:r>
            <a:r>
              <a:rPr lang="de-DE" altLang="ja-JP" sz="2400" dirty="0">
                <a:ea typeface="ＭＳ Ｐゴシック" charset="-128"/>
                <a:cs typeface="Times New Roman" charset="0"/>
              </a:rPr>
              <a:t> in </a:t>
            </a:r>
            <a:r>
              <a:rPr lang="de-DE" altLang="ja-JP" sz="2400" dirty="0">
                <a:solidFill>
                  <a:srgbClr val="FF0000"/>
                </a:solidFill>
                <a:ea typeface="ＭＳ Ｐゴシック" charset="-128"/>
                <a:cs typeface="Times New Roman" charset="0"/>
              </a:rPr>
              <a:t>dissipative </a:t>
            </a:r>
            <a:r>
              <a:rPr lang="de-DE" altLang="ja-JP" sz="2400" dirty="0" err="1">
                <a:solidFill>
                  <a:srgbClr val="FF0000"/>
                </a:solidFill>
                <a:ea typeface="ＭＳ Ｐゴシック" charset="-128"/>
                <a:cs typeface="Times New Roman" charset="0"/>
              </a:rPr>
              <a:t>environment</a:t>
            </a:r>
            <a:endParaRPr lang="de-DE" altLang="ja-JP" sz="2400" dirty="0">
              <a:solidFill>
                <a:srgbClr val="FF0000"/>
              </a:solidFill>
              <a:ea typeface="ＭＳ Ｐゴシック" charset="-128"/>
              <a:cs typeface="Times New Roman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de-DE" altLang="ja-JP" sz="2400" dirty="0">
                <a:solidFill>
                  <a:srgbClr val="FF0000"/>
                </a:solidFill>
                <a:ea typeface="ＭＳ Ｐゴシック" charset="-128"/>
                <a:cs typeface="Times New Roman" charset="0"/>
              </a:rPr>
              <a:t> </a:t>
            </a:r>
            <a:r>
              <a:rPr lang="de-DE" altLang="ja-JP" sz="2400" dirty="0" err="1">
                <a:ea typeface="ＭＳ Ｐゴシック" charset="-128"/>
                <a:cs typeface="Times New Roman" charset="0"/>
              </a:rPr>
              <a:t>Spectroscopic</a:t>
            </a:r>
            <a:r>
              <a:rPr lang="de-DE" altLang="ja-JP" sz="2400" dirty="0">
                <a:ea typeface="ＭＳ Ｐゴシック" charset="-128"/>
                <a:cs typeface="Times New Roman" charset="0"/>
              </a:rPr>
              <a:t> </a:t>
            </a:r>
            <a:r>
              <a:rPr lang="en-GB" altLang="ja-JP" sz="2400" dirty="0">
                <a:ea typeface="ＭＳ Ｐゴシック" charset="-128"/>
                <a:cs typeface="Times New Roman" charset="0"/>
              </a:rPr>
              <a:t>characterization</a:t>
            </a:r>
            <a:r>
              <a:rPr lang="de-DE" altLang="ja-JP" sz="2400" dirty="0">
                <a:ea typeface="ＭＳ Ｐゴシック" charset="-128"/>
                <a:cs typeface="Times New Roman" charset="0"/>
              </a:rPr>
              <a:t> </a:t>
            </a:r>
            <a:r>
              <a:rPr lang="de-DE" altLang="ja-JP" sz="2400" dirty="0" err="1">
                <a:ea typeface="ＭＳ Ｐゴシック" charset="-128"/>
                <a:cs typeface="Times New Roman" charset="0"/>
              </a:rPr>
              <a:t>of</a:t>
            </a:r>
            <a:r>
              <a:rPr lang="de-DE" altLang="ja-JP" sz="2400" dirty="0">
                <a:ea typeface="ＭＳ Ｐゴシック" charset="-128"/>
                <a:cs typeface="Times New Roman" charset="0"/>
              </a:rPr>
              <a:t> </a:t>
            </a:r>
            <a:r>
              <a:rPr lang="de-DE" altLang="ja-JP" sz="2400" dirty="0" err="1">
                <a:ea typeface="ＭＳ Ｐゴシック" charset="-128"/>
                <a:cs typeface="Times New Roman" charset="0"/>
              </a:rPr>
              <a:t>conical</a:t>
            </a:r>
            <a:r>
              <a:rPr lang="de-DE" altLang="ja-JP" sz="2400" dirty="0">
                <a:ea typeface="ＭＳ Ｐゴシック" charset="-128"/>
                <a:cs typeface="Times New Roman" charset="0"/>
              </a:rPr>
              <a:t> </a:t>
            </a:r>
            <a:r>
              <a:rPr lang="de-DE" altLang="ja-JP" sz="2400" dirty="0" err="1">
                <a:ea typeface="ＭＳ Ｐゴシック" charset="-128"/>
                <a:cs typeface="Times New Roman" charset="0"/>
              </a:rPr>
              <a:t>intersections</a:t>
            </a:r>
            <a:r>
              <a:rPr lang="de-DE" altLang="ja-JP" sz="2400" dirty="0">
                <a:ea typeface="ＭＳ Ｐゴシック" charset="-128"/>
                <a:cs typeface="Times New Roman" charset="0"/>
              </a:rPr>
              <a:t>: </a:t>
            </a:r>
            <a:r>
              <a:rPr lang="de-DE" altLang="ja-JP" sz="2400" dirty="0" err="1">
                <a:solidFill>
                  <a:srgbClr val="FF0000"/>
                </a:solidFill>
                <a:ea typeface="ＭＳ Ｐゴシック" charset="-128"/>
                <a:cs typeface="Times New Roman" charset="0"/>
              </a:rPr>
              <a:t>Recent</a:t>
            </a:r>
            <a:r>
              <a:rPr lang="de-DE" altLang="ja-JP" sz="2400" dirty="0">
                <a:solidFill>
                  <a:srgbClr val="FF0000"/>
                </a:solidFill>
                <a:ea typeface="ＭＳ Ｐゴシック" charset="-128"/>
                <a:cs typeface="Times New Roman" charset="0"/>
              </a:rPr>
              <a:t> </a:t>
            </a:r>
            <a:r>
              <a:rPr lang="de-DE" altLang="ja-JP" sz="2400" dirty="0" err="1">
                <a:solidFill>
                  <a:srgbClr val="FF0000"/>
                </a:solidFill>
                <a:ea typeface="ＭＳ Ｐゴシック" charset="-128"/>
                <a:cs typeface="Times New Roman" charset="0"/>
              </a:rPr>
              <a:t>suggestions</a:t>
            </a:r>
            <a:r>
              <a:rPr lang="de-DE" altLang="ja-JP" sz="2400" b="1" dirty="0">
                <a:ea typeface="ＭＳ Ｐゴシック" charset="-128"/>
                <a:cs typeface="Times New Roman" charset="0"/>
              </a:rPr>
              <a:t> </a:t>
            </a:r>
            <a:endParaRPr lang="en-US" altLang="en-US" sz="2400" b="1" dirty="0">
              <a:solidFill>
                <a:srgbClr val="FF0000"/>
              </a:solidFill>
              <a:ea typeface="ＭＳ Ｐゴシック" charset="-128"/>
              <a:cs typeface="Times New Roman" charset="0"/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85" y="3375027"/>
            <a:ext cx="250825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85" y="3343277"/>
            <a:ext cx="2903538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23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14300" y="28575"/>
            <a:ext cx="1294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Model Hamiltonian of CI mediated singlet fission in </a:t>
            </a:r>
            <a:r>
              <a:rPr lang="en-US" sz="2800" b="1" dirty="0" err="1" smtClean="0"/>
              <a:t>rubrene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3551" y="819029"/>
            <a:ext cx="326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Two states singlet fission model 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10859" y="777350"/>
            <a:ext cx="17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Singlet state S_1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5169" y="777350"/>
            <a:ext cx="199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Triplet pair state TT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8" y="1466322"/>
            <a:ext cx="2806700" cy="66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2" y="2265922"/>
            <a:ext cx="6427594" cy="18932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35" y="4352451"/>
            <a:ext cx="2636837" cy="6669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51" y="5135974"/>
            <a:ext cx="3365607" cy="7551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872" y="3701650"/>
            <a:ext cx="7231999" cy="2032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62" y="6007697"/>
            <a:ext cx="4487863" cy="838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3250" y="837172"/>
            <a:ext cx="351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2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14300" y="28575"/>
            <a:ext cx="1294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TFG fluorescence spectra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75744" y="6423301"/>
            <a:ext cx="470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Chem. Theory. </a:t>
            </a:r>
            <a:r>
              <a:rPr lang="en-US" dirty="0" err="1" smtClean="0"/>
              <a:t>Comput</a:t>
            </a:r>
            <a:r>
              <a:rPr lang="en-US" dirty="0" smtClean="0"/>
              <a:t>, 17, 4359-4373 (2021) 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3" y="551794"/>
            <a:ext cx="11851306" cy="46488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500" y="5245793"/>
            <a:ext cx="361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Upper panels:  good time resolution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69" y="5245793"/>
            <a:ext cx="1181100" cy="39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500" y="5843588"/>
            <a:ext cx="412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panels:  good frequency resolution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369" y="5831920"/>
            <a:ext cx="1181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14300" y="28575"/>
            <a:ext cx="1294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Transient absorption spectra 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32882" y="6389675"/>
            <a:ext cx="470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Chem. Theory. </a:t>
            </a:r>
            <a:r>
              <a:rPr lang="en-US" dirty="0" err="1" smtClean="0"/>
              <a:t>Comput</a:t>
            </a:r>
            <a:r>
              <a:rPr lang="en-US" dirty="0" smtClean="0"/>
              <a:t>, 17, 4359-4373 (2021) 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69" y="551795"/>
            <a:ext cx="8082856" cy="57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8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47169" y="6448466"/>
            <a:ext cx="470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Chem. Theory. </a:t>
            </a:r>
            <a:r>
              <a:rPr lang="en-US" dirty="0" err="1" smtClean="0"/>
              <a:t>Comput</a:t>
            </a:r>
            <a:r>
              <a:rPr lang="en-US" dirty="0" smtClean="0"/>
              <a:t>, 17, 4359-4373 (2021) 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00526" y="0"/>
            <a:ext cx="389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2D electronic spectra at T=0K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1" y="426427"/>
            <a:ext cx="9775172" cy="60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61457" y="6380438"/>
            <a:ext cx="470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Chem. Theory. </a:t>
            </a:r>
            <a:r>
              <a:rPr lang="en-US" dirty="0" err="1" smtClean="0"/>
              <a:t>Comput</a:t>
            </a:r>
            <a:r>
              <a:rPr lang="en-US" dirty="0" smtClean="0"/>
              <a:t>, 17, 4359-4373 (2021) 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00526" y="0"/>
            <a:ext cx="420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2D electronic spectra at T=100K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2" y="380320"/>
            <a:ext cx="9947457" cy="60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9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490007" y="6377369"/>
            <a:ext cx="470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Chem. Theory. </a:t>
            </a:r>
            <a:r>
              <a:rPr lang="en-US" dirty="0" err="1" smtClean="0"/>
              <a:t>Comput</a:t>
            </a:r>
            <a:r>
              <a:rPr lang="en-US" dirty="0" smtClean="0"/>
              <a:t>, 17, 4359-4373 (2021) 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00526" y="0"/>
            <a:ext cx="420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2D electronic spectra at T=200K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4" y="461665"/>
            <a:ext cx="9701212" cy="59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61457" y="6380438"/>
            <a:ext cx="470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Chem. Theory. </a:t>
            </a:r>
            <a:r>
              <a:rPr lang="en-US" dirty="0" err="1" smtClean="0"/>
              <a:t>Comput</a:t>
            </a:r>
            <a:r>
              <a:rPr lang="en-US" dirty="0" smtClean="0"/>
              <a:t>, 17, 4359-4373 (2021) 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00526" y="0"/>
            <a:ext cx="420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2D electronic spectra at T=300K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87" y="610918"/>
            <a:ext cx="9482264" cy="57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61457" y="6380438"/>
            <a:ext cx="470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Chem. Theory. </a:t>
            </a:r>
            <a:r>
              <a:rPr lang="en-US" dirty="0" err="1" smtClean="0"/>
              <a:t>Comput</a:t>
            </a:r>
            <a:r>
              <a:rPr lang="en-US" dirty="0" smtClean="0"/>
              <a:t>, 17, 4359-4373 (2021) 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29038" y="0"/>
            <a:ext cx="603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2D electronic spectra at T=0K,100K,200K,300K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55" y="357320"/>
            <a:ext cx="10068133" cy="61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volution of…"/>
          <p:cNvSpPr txBox="1"/>
          <p:nvPr/>
        </p:nvSpPr>
        <p:spPr>
          <a:xfrm>
            <a:off x="105892" y="53947"/>
            <a:ext cx="12086108" cy="8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 defTabSz="228600">
              <a:lnSpc>
                <a:spcPct val="117999"/>
              </a:lnSpc>
              <a:defRPr sz="4000" b="1">
                <a:solidFill>
                  <a:srgbClr val="2E659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100" dirty="0" smtClean="0">
                <a:solidFill>
                  <a:srgbClr val="FF0000"/>
                </a:solidFill>
              </a:rPr>
              <a:t>On the fly Ab initio surface hopping simulations of four-wave-mixing signals of </a:t>
            </a:r>
          </a:p>
          <a:p>
            <a:pPr algn="ctr" defTabSz="228600">
              <a:lnSpc>
                <a:spcPct val="117999"/>
              </a:lnSpc>
              <a:defRPr sz="4000" b="1">
                <a:solidFill>
                  <a:srgbClr val="2E659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2100" dirty="0" err="1" smtClean="0">
                <a:solidFill>
                  <a:srgbClr val="FF0000"/>
                </a:solidFill>
              </a:rPr>
              <a:t>Nonadiabatic</a:t>
            </a:r>
            <a:r>
              <a:rPr lang="en-US" sz="2100" dirty="0" smtClean="0">
                <a:solidFill>
                  <a:srgbClr val="FF0000"/>
                </a:solidFill>
              </a:rPr>
              <a:t> Excited-State Dynamics Using the Doorway-Window representation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613" y="1010863"/>
            <a:ext cx="369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On-the-fly Ab initio direct dynamics: 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8613" y="1502331"/>
            <a:ext cx="11044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Only local information of adiabatic PES needed, computed “on-the-fly” with ab initio electronic structure theory,</a:t>
            </a:r>
          </a:p>
          <a:p>
            <a:r>
              <a:rPr lang="en-US" dirty="0"/>
              <a:t> </a:t>
            </a:r>
            <a:r>
              <a:rPr lang="en-US" dirty="0" smtClean="0"/>
              <a:t>      avoid the tedious construction of global PES. </a:t>
            </a:r>
          </a:p>
          <a:p>
            <a:r>
              <a:rPr lang="en-US" dirty="0" smtClean="0"/>
              <a:t>2.   Cost of classical trajectory scales linearly with DOFs, avoids the curse of dimensionality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3861" y="2563439"/>
            <a:ext cx="651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Nonadiabatic</a:t>
            </a:r>
            <a:r>
              <a:rPr lang="en-US" b="1" dirty="0" smtClean="0"/>
              <a:t> transition between adiabatic PES</a:t>
            </a:r>
            <a:r>
              <a:rPr lang="en-US" b="1" dirty="0" smtClean="0">
                <a:sym typeface="Wingdings"/>
              </a:rPr>
              <a:t> surface hopping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3861" y="3171826"/>
            <a:ext cx="471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Doorway-window representation of the signals </a:t>
            </a:r>
            <a:endParaRPr lang="en-US" b="1" dirty="0"/>
          </a:p>
        </p:txBody>
      </p:sp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477" y="3883025"/>
            <a:ext cx="5521183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8613" y="4200525"/>
            <a:ext cx="2936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Create doorway wave packet </a:t>
            </a:r>
          </a:p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 smtClean="0">
                <a:solidFill>
                  <a:srgbClr val="FF0000"/>
                </a:solidFill>
              </a:rPr>
              <a:t>ia pump pulse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53490" y="4195759"/>
            <a:ext cx="3225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Window </a:t>
            </a:r>
            <a:r>
              <a:rPr lang="en-US" dirty="0" err="1" smtClean="0">
                <a:solidFill>
                  <a:srgbClr val="FF0000"/>
                </a:solidFill>
              </a:rPr>
              <a:t>wavepacket</a:t>
            </a:r>
            <a:r>
              <a:rPr lang="en-US" dirty="0" smtClean="0">
                <a:solidFill>
                  <a:srgbClr val="FF0000"/>
                </a:solidFill>
              </a:rPr>
              <a:t> created by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Probe pulse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8882" y="6381087"/>
            <a:ext cx="799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Time evolution of doorway </a:t>
            </a:r>
            <a:r>
              <a:rPr lang="en-US" dirty="0" smtClean="0">
                <a:solidFill>
                  <a:srgbClr val="FF0000"/>
                </a:solidFill>
              </a:rPr>
              <a:t>wave packet is projected into the window wave packet.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4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219201"/>
            <a:ext cx="256857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752601"/>
            <a:ext cx="16303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64" y="2209800"/>
            <a:ext cx="187483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334000" y="243840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22"/>
          <p:cNvCxnSpPr>
            <a:cxnSpLocks noChangeShapeType="1"/>
          </p:cNvCxnSpPr>
          <p:nvPr/>
        </p:nvCxnSpPr>
        <p:spPr bwMode="auto">
          <a:xfrm>
            <a:off x="4419600" y="1981200"/>
            <a:ext cx="1371600" cy="0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Straight Arrow Connector 23"/>
          <p:cNvCxnSpPr>
            <a:cxnSpLocks noChangeShapeType="1"/>
          </p:cNvCxnSpPr>
          <p:nvPr/>
        </p:nvCxnSpPr>
        <p:spPr bwMode="auto">
          <a:xfrm>
            <a:off x="4419600" y="2438400"/>
            <a:ext cx="1371600" cy="0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5" name="Straight Arrow Connector 24"/>
          <p:cNvCxnSpPr>
            <a:cxnSpLocks noChangeShapeType="1"/>
          </p:cNvCxnSpPr>
          <p:nvPr/>
        </p:nvCxnSpPr>
        <p:spPr bwMode="auto">
          <a:xfrm>
            <a:off x="4419600" y="1524000"/>
            <a:ext cx="1371600" cy="0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06" name="Text Box 29"/>
          <p:cNvSpPr txBox="1">
            <a:spLocks noChangeArrowheads="1"/>
          </p:cNvSpPr>
          <p:nvPr/>
        </p:nvSpPr>
        <p:spPr bwMode="auto">
          <a:xfrm>
            <a:off x="6172200" y="1371601"/>
            <a:ext cx="2362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/>
              <a:t>Electronic ground state</a:t>
            </a:r>
          </a:p>
        </p:txBody>
      </p:sp>
      <p:pic>
        <p:nvPicPr>
          <p:cNvPr id="410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2743201"/>
            <a:ext cx="5211763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5181600"/>
            <a:ext cx="490696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5029200"/>
            <a:ext cx="3184525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71963" y="428625"/>
            <a:ext cx="1828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Hamiltonian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37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4</a:t>
            </a:fld>
            <a:endParaRPr lang="en-US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155705" y="1174031"/>
            <a:ext cx="10431457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Multimode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quantum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dynamics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with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a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multiple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err="1" smtClean="0">
                <a:solidFill>
                  <a:schemeClr val="tx2"/>
                </a:solidFill>
              </a:rPr>
              <a:t>Davydov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D2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trial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states:</a:t>
            </a:r>
            <a:r>
              <a:rPr lang="zh-CN" altLang="en-US" sz="2000" dirty="0" smtClean="0">
                <a:solidFill>
                  <a:schemeClr val="tx2"/>
                </a:solidFill>
              </a:rPr>
              <a:t>  </a:t>
            </a:r>
            <a:r>
              <a:rPr lang="en-US" altLang="zh-CN" sz="2000" dirty="0" smtClean="0">
                <a:solidFill>
                  <a:schemeClr val="tx2"/>
                </a:solidFill>
              </a:rPr>
              <a:t>Application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to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a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24-dimensional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conical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intersection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</a:rPr>
              <a:t>model</a:t>
            </a:r>
            <a:r>
              <a:rPr lang="zh-CN" altLang="en-US" sz="2000" dirty="0" smtClean="0">
                <a:solidFill>
                  <a:schemeClr val="tx2"/>
                </a:solidFill>
              </a:rPr>
              <a:t> </a:t>
            </a:r>
            <a:endParaRPr lang="en-US" altLang="en-US" sz="2000" dirty="0">
              <a:solidFill>
                <a:schemeClr val="tx2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 sz="2000" dirty="0">
              <a:solidFill>
                <a:schemeClr val="tx2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 sz="2000" dirty="0">
              <a:solidFill>
                <a:schemeClr val="tx2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 sz="2000" dirty="0">
              <a:solidFill>
                <a:schemeClr val="tx2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 sz="2000" dirty="0">
              <a:solidFill>
                <a:schemeClr val="tx2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 sz="2000" dirty="0">
              <a:solidFill>
                <a:schemeClr val="tx2"/>
              </a:solidFill>
            </a:endParaRPr>
          </a:p>
          <a:p>
            <a:pPr eaLnBrk="1" hangingPunct="1"/>
            <a:r>
              <a:rPr lang="en-US" altLang="en-US" sz="20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4" y="2147124"/>
            <a:ext cx="5337527" cy="371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200" y="2261125"/>
            <a:ext cx="4269600" cy="390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901453" y="317032"/>
            <a:ext cx="659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24-mode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conical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intersection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pyrazine</a:t>
            </a:r>
            <a:endParaRPr lang="en-US" sz="24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9" y="418858"/>
            <a:ext cx="7697787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1976217"/>
            <a:ext cx="52181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5764" y="85228"/>
            <a:ext cx="400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Nonlinear response functions 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5764" y="3168921"/>
            <a:ext cx="2777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Pump-probe signals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134" y="3728636"/>
            <a:ext cx="3949700" cy="67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2381" y="4940001"/>
            <a:ext cx="471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delay between the pump and probe pulses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529263" y="4299746"/>
            <a:ext cx="464740" cy="64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661984" y="4307213"/>
            <a:ext cx="1019633" cy="126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11893" y="5565266"/>
            <a:ext cx="282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smtClean="0"/>
              <a:t>nvelope of the probe pulse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23290" y="6407314"/>
            <a:ext cx="470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Chem. Theory. </a:t>
            </a:r>
            <a:r>
              <a:rPr lang="en-US" dirty="0" err="1" smtClean="0"/>
              <a:t>Comput</a:t>
            </a:r>
            <a:r>
              <a:rPr lang="en-US" dirty="0" smtClean="0"/>
              <a:t>, </a:t>
            </a:r>
            <a:r>
              <a:rPr lang="en-US" b="1" dirty="0" smtClean="0"/>
              <a:t>17</a:t>
            </a:r>
            <a:r>
              <a:rPr lang="en-US" dirty="0" smtClean="0"/>
              <a:t>, 2394-2408 (2021)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9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728139"/>
            <a:ext cx="10487113" cy="536046"/>
          </a:xfrm>
          <a:prstGeom prst="rect">
            <a:avLst/>
          </a:prstGeom>
          <a:noFill/>
          <a:ln w="25400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458138" y="139868"/>
            <a:ext cx="7810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Doorway-window representation of the pump-probe </a:t>
            </a:r>
            <a:r>
              <a:rPr lang="en-US" sz="2400" b="1" dirty="0" err="1" smtClean="0"/>
              <a:t>specra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223290" y="6407314"/>
            <a:ext cx="470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Chem. Theory. </a:t>
            </a:r>
            <a:r>
              <a:rPr lang="en-US" dirty="0" err="1" smtClean="0"/>
              <a:t>Comput</a:t>
            </a:r>
            <a:r>
              <a:rPr lang="en-US" dirty="0" smtClean="0"/>
              <a:t>, </a:t>
            </a:r>
            <a:r>
              <a:rPr lang="en-US" b="1" dirty="0" smtClean="0"/>
              <a:t>17</a:t>
            </a:r>
            <a:r>
              <a:rPr lang="en-US" dirty="0" smtClean="0"/>
              <a:t>, 2394-2408 (2021) 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2224" y="2424707"/>
            <a:ext cx="367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For changing to classical trajectories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0532" y="2944097"/>
            <a:ext cx="351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 Classical Condon approximation </a:t>
            </a:r>
            <a:endParaRPr lang="en-US" b="1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83" y="2847984"/>
            <a:ext cx="30686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3" y="2771784"/>
            <a:ext cx="30924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3" y="3381384"/>
            <a:ext cx="31210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283" y="3387734"/>
            <a:ext cx="3035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35025" y="3781431"/>
            <a:ext cx="22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. Classical Averaging</a:t>
            </a:r>
            <a:endParaRPr lang="en-US" b="1" dirty="0"/>
          </a:p>
        </p:txBody>
      </p: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3" y="3843422"/>
            <a:ext cx="182245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15973" y="4591058"/>
            <a:ext cx="333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3. Classical population evolution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4576771"/>
            <a:ext cx="16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T-evolutions of </a:t>
            </a:r>
            <a:endParaRPr lang="en-US" dirty="0"/>
          </a:p>
        </p:txBody>
      </p: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12" y="5281612"/>
            <a:ext cx="1982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12" y="5265737"/>
            <a:ext cx="34575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68748" y="5981779"/>
            <a:ext cx="937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evolutions over trajectories in the electronic ground state and lower-lying excited electronic states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715000" y="1343025"/>
            <a:ext cx="0" cy="41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696587" y="1343025"/>
            <a:ext cx="0" cy="44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57813" y="1785938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ensity loss in the </a:t>
            </a:r>
          </a:p>
          <a:p>
            <a:r>
              <a:rPr lang="en-US" dirty="0"/>
              <a:t>g</a:t>
            </a:r>
            <a:r>
              <a:rPr lang="en-US" dirty="0" smtClean="0"/>
              <a:t>round state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74286" y="1785938"/>
            <a:ext cx="2457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light-induced </a:t>
            </a:r>
          </a:p>
          <a:p>
            <a:r>
              <a:rPr lang="en-US" dirty="0"/>
              <a:t>d</a:t>
            </a:r>
            <a:r>
              <a:rPr lang="en-US" dirty="0" smtClean="0"/>
              <a:t>ensity in the manifold I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71925" y="1312479"/>
            <a:ext cx="0" cy="47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71890" y="178593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GSB</a:t>
            </a:r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585374" y="1307395"/>
            <a:ext cx="0" cy="47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0923" y="1870588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</a:t>
            </a:r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747133" y="1307395"/>
            <a:ext cx="0" cy="44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72488" y="1884876"/>
            <a:ext cx="5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ESA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79390" y="496039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26408" y="496039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05993" y="4960390"/>
            <a:ext cx="5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1" grpId="0"/>
      <p:bldP spid="24" grpId="0"/>
      <p:bldP spid="8" grpId="0"/>
      <p:bldP spid="10" grpId="0"/>
      <p:bldP spid="9" grpId="0"/>
      <p:bldP spid="11" grpId="0"/>
      <p:bldP spid="15" grpId="0"/>
      <p:bldP spid="29" grpId="0"/>
      <p:bldP spid="32" grpId="0"/>
      <p:bldP spid="2" grpId="0"/>
      <p:bldP spid="4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223290" y="6407314"/>
            <a:ext cx="4701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Chem. Theory. </a:t>
            </a:r>
            <a:r>
              <a:rPr lang="en-US" dirty="0" err="1" smtClean="0"/>
              <a:t>Comput</a:t>
            </a:r>
            <a:r>
              <a:rPr lang="en-US" dirty="0" smtClean="0"/>
              <a:t>, </a:t>
            </a:r>
            <a:r>
              <a:rPr lang="en-US" b="1" dirty="0" smtClean="0"/>
              <a:t>17</a:t>
            </a:r>
            <a:r>
              <a:rPr lang="en-US" dirty="0" smtClean="0"/>
              <a:t>, 2394-2408 (2021) 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21910" y="77569"/>
            <a:ext cx="7123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Transient absorption pump probe spectra for </a:t>
            </a:r>
            <a:r>
              <a:rPr lang="en-US" sz="2400" b="1" dirty="0" err="1" smtClean="0"/>
              <a:t>pyrazine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019" y="539234"/>
            <a:ext cx="8456964" cy="578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091" y="1900238"/>
            <a:ext cx="24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ow-lying excited states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1" y="886372"/>
            <a:ext cx="3200400" cy="285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66" y="1433171"/>
            <a:ext cx="2481031" cy="3034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00350" y="136173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6091" y="2536385"/>
            <a:ext cx="3506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next 30 electronic states </a:t>
            </a:r>
          </a:p>
          <a:p>
            <a:r>
              <a:rPr lang="en-US" dirty="0"/>
              <a:t>w</a:t>
            </a:r>
            <a:r>
              <a:rPr lang="en-US" dirty="0" smtClean="0"/>
              <a:t>ith vertical excitation energies up </a:t>
            </a:r>
          </a:p>
          <a:p>
            <a:r>
              <a:rPr lang="en-US" dirty="0"/>
              <a:t>t</a:t>
            </a:r>
            <a:r>
              <a:rPr lang="en-US" dirty="0" smtClean="0"/>
              <a:t>o 10eV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0166" y="3686175"/>
            <a:ext cx="249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High-lying excited states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94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897288" y="1159400"/>
            <a:ext cx="92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Tw=0fs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79288" y="1147734"/>
            <a:ext cx="117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Tw=600fs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Hamiltonian"/>
          <p:cNvSpPr txBox="1"/>
          <p:nvPr/>
        </p:nvSpPr>
        <p:spPr>
          <a:xfrm>
            <a:off x="5636678" y="207820"/>
            <a:ext cx="142668" cy="43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ct val="117999"/>
              </a:lnSpc>
              <a:defRPr sz="4800" b="1">
                <a:solidFill>
                  <a:srgbClr val="2E659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zh-CN" altLang="en-US" sz="2000" dirty="0" smtClean="0"/>
              <a:t> </a:t>
            </a:r>
            <a:endParaRPr sz="2000" dirty="0"/>
          </a:p>
        </p:txBody>
      </p:sp>
      <p:sp>
        <p:nvSpPr>
          <p:cNvPr id="31" name="Hamiltonian"/>
          <p:cNvSpPr txBox="1"/>
          <p:nvPr/>
        </p:nvSpPr>
        <p:spPr>
          <a:xfrm>
            <a:off x="5601413" y="207820"/>
            <a:ext cx="213200" cy="43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ct val="117999"/>
              </a:lnSpc>
              <a:defRPr sz="4800" b="1">
                <a:solidFill>
                  <a:srgbClr val="2E659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zh-CN" altLang="en-US" sz="2000" dirty="0" smtClean="0"/>
              <a:t>  </a:t>
            </a:r>
            <a:endParaRPr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43</a:t>
            </a:fld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777544" y="824953"/>
            <a:ext cx="297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>
                <a:solidFill>
                  <a:srgbClr val="FF0000"/>
                </a:solidFill>
              </a:rPr>
              <a:t>Outlook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777544" y="1528732"/>
            <a:ext cx="11177588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2000" dirty="0"/>
          </a:p>
          <a:p>
            <a:pPr eaLnBrk="1" hangingPunct="1"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Use </a:t>
            </a:r>
            <a:r>
              <a:rPr lang="en-US" altLang="en-US" sz="2000" b="1" dirty="0" smtClean="0"/>
              <a:t>cavity</a:t>
            </a:r>
            <a:r>
              <a:rPr lang="en-US" altLang="en-US" sz="2000" dirty="0" smtClean="0"/>
              <a:t> to control the photochemistry and characterize its dynamics by multidimensional spectroscopy </a:t>
            </a:r>
          </a:p>
          <a:p>
            <a:pPr eaLnBrk="1" hangingPunct="1">
              <a:buFontTx/>
              <a:buChar char="•"/>
            </a:pPr>
            <a:endParaRPr lang="en-US" altLang="en-US" sz="2000" dirty="0"/>
          </a:p>
          <a:p>
            <a:pPr eaLnBrk="1" hangingPunct="1">
              <a:buFontTx/>
              <a:buChar char="•"/>
            </a:pPr>
            <a:endParaRPr lang="en-US" altLang="en-US" sz="2000" dirty="0" smtClean="0"/>
          </a:p>
          <a:p>
            <a:pPr eaLnBrk="1" hangingPunct="1">
              <a:buFontTx/>
              <a:buChar char="•"/>
            </a:pPr>
            <a:endParaRPr lang="en-US" altLang="en-US" sz="2000" dirty="0" smtClean="0"/>
          </a:p>
          <a:p>
            <a:pPr eaLnBrk="1" hangingPunct="1">
              <a:buFontTx/>
              <a:buChar char="•"/>
            </a:pPr>
            <a:endParaRPr lang="en-US" altLang="en-US" sz="1600" dirty="0"/>
          </a:p>
          <a:p>
            <a:pPr eaLnBrk="1" hangingPunct="1"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Simulate </a:t>
            </a:r>
            <a:r>
              <a:rPr lang="en-US" altLang="en-US" sz="2000" b="1" dirty="0" smtClean="0"/>
              <a:t>time-resolved X-ray (electron) diffraction </a:t>
            </a:r>
            <a:r>
              <a:rPr lang="en-US" altLang="en-US" sz="2000" dirty="0" smtClean="0"/>
              <a:t>of CI systems (the structural change associated with the electronic transitions)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594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897288" y="1159400"/>
            <a:ext cx="92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Tw=0fs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79288" y="1147734"/>
            <a:ext cx="117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Tw=600fs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Hamiltonian"/>
          <p:cNvSpPr txBox="1"/>
          <p:nvPr/>
        </p:nvSpPr>
        <p:spPr>
          <a:xfrm>
            <a:off x="5636678" y="207820"/>
            <a:ext cx="142668" cy="43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ct val="117999"/>
              </a:lnSpc>
              <a:defRPr sz="4800" b="1">
                <a:solidFill>
                  <a:srgbClr val="2E659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zh-CN" altLang="en-US" sz="2000" dirty="0" smtClean="0"/>
              <a:t> </a:t>
            </a:r>
            <a:endParaRPr sz="2000" dirty="0"/>
          </a:p>
        </p:txBody>
      </p:sp>
      <p:sp>
        <p:nvSpPr>
          <p:cNvPr id="31" name="Hamiltonian"/>
          <p:cNvSpPr txBox="1"/>
          <p:nvPr/>
        </p:nvSpPr>
        <p:spPr>
          <a:xfrm>
            <a:off x="5601413" y="207820"/>
            <a:ext cx="213200" cy="43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ct val="117999"/>
              </a:lnSpc>
              <a:defRPr sz="4800" b="1">
                <a:solidFill>
                  <a:srgbClr val="2E659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zh-CN" altLang="en-US" sz="2000" dirty="0" smtClean="0"/>
              <a:t>  </a:t>
            </a:r>
            <a:endParaRPr sz="2000" dirty="0"/>
          </a:p>
        </p:txBody>
      </p:sp>
      <p:sp>
        <p:nvSpPr>
          <p:cNvPr id="17" name="Hamiltonian"/>
          <p:cNvSpPr txBox="1"/>
          <p:nvPr/>
        </p:nvSpPr>
        <p:spPr>
          <a:xfrm>
            <a:off x="4424808" y="132780"/>
            <a:ext cx="2566408" cy="43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ct val="117999"/>
              </a:lnSpc>
              <a:defRPr sz="4800" b="1">
                <a:solidFill>
                  <a:srgbClr val="2E659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altLang="zh-CN" sz="2000" dirty="0" smtClean="0"/>
              <a:t>Acknowledgements</a:t>
            </a:r>
            <a:r>
              <a:rPr lang="zh-CN" altLang="en-US" sz="2000" dirty="0" smtClean="0"/>
              <a:t> </a:t>
            </a:r>
            <a:endParaRPr sz="2000" dirty="0"/>
          </a:p>
        </p:txBody>
      </p:sp>
      <p:sp>
        <p:nvSpPr>
          <p:cNvPr id="23" name="TextBox 13"/>
          <p:cNvSpPr txBox="1"/>
          <p:nvPr/>
        </p:nvSpPr>
        <p:spPr>
          <a:xfrm>
            <a:off x="36617" y="2750017"/>
            <a:ext cx="304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prstClr val="black"/>
                </a:solidFill>
              </a:rPr>
              <a:t>Prof. 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Wolfgang </a:t>
            </a:r>
            <a:r>
              <a:rPr lang="en-US" b="1" dirty="0" err="1" smtClean="0">
                <a:solidFill>
                  <a:prstClr val="black"/>
                </a:solidFill>
              </a:rPr>
              <a:t>Domcke</a:t>
            </a:r>
            <a:r>
              <a:rPr lang="en-US" b="1" dirty="0" smtClean="0">
                <a:solidFill>
                  <a:prstClr val="black"/>
                </a:solidFill>
              </a:rPr>
              <a:t>, TUM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61" y="651948"/>
            <a:ext cx="1808551" cy="19949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0554" y="2561217"/>
            <a:ext cx="2540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smtClean="0"/>
              <a:t>Prof. </a:t>
            </a:r>
            <a:r>
              <a:rPr lang="en-US" b="1" dirty="0"/>
              <a:t>Maxim </a:t>
            </a:r>
            <a:r>
              <a:rPr lang="en-US" b="1" dirty="0" err="1"/>
              <a:t>Gelin</a:t>
            </a:r>
            <a:r>
              <a:rPr lang="en-US" b="1" dirty="0"/>
              <a:t> </a:t>
            </a:r>
            <a:r>
              <a:rPr lang="en-US" b="1" dirty="0" smtClean="0"/>
              <a:t>(HDU)</a:t>
            </a:r>
            <a:endParaRPr lang="en-US" b="1" dirty="0"/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672" y="806670"/>
            <a:ext cx="1504816" cy="166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13"/>
          <p:cNvSpPr txBox="1"/>
          <p:nvPr/>
        </p:nvSpPr>
        <p:spPr>
          <a:xfrm>
            <a:off x="6476350" y="2739625"/>
            <a:ext cx="224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prstClr val="black"/>
                </a:solidFill>
              </a:rPr>
              <a:t>Prof. 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Zhao Yang, NTU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24" y="715413"/>
            <a:ext cx="1348094" cy="18454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328" y="5980062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Financial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  <a:endParaRPr lang="en-US" dirty="0"/>
          </a:p>
        </p:txBody>
      </p:sp>
      <p:sp>
        <p:nvSpPr>
          <p:cNvPr id="33" name="… questions?"/>
          <p:cNvSpPr txBox="1"/>
          <p:nvPr/>
        </p:nvSpPr>
        <p:spPr>
          <a:xfrm>
            <a:off x="17980941" y="10982491"/>
            <a:ext cx="4448176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ct val="117999"/>
              </a:lnSpc>
              <a:defRPr sz="5200" b="1">
                <a:solidFill>
                  <a:srgbClr val="146D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… questions?</a:t>
            </a:r>
          </a:p>
        </p:txBody>
      </p:sp>
      <p:sp>
        <p:nvSpPr>
          <p:cNvPr id="34" name="… questions?"/>
          <p:cNvSpPr txBox="1"/>
          <p:nvPr/>
        </p:nvSpPr>
        <p:spPr>
          <a:xfrm>
            <a:off x="18133341" y="11134891"/>
            <a:ext cx="4448176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ct val="117999"/>
              </a:lnSpc>
              <a:defRPr sz="5200" b="1">
                <a:solidFill>
                  <a:srgbClr val="146D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… questions?</a:t>
            </a:r>
          </a:p>
        </p:txBody>
      </p:sp>
      <p:sp>
        <p:nvSpPr>
          <p:cNvPr id="35" name="… questions?"/>
          <p:cNvSpPr txBox="1"/>
          <p:nvPr/>
        </p:nvSpPr>
        <p:spPr>
          <a:xfrm>
            <a:off x="18285741" y="11287291"/>
            <a:ext cx="4448176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ct val="117999"/>
              </a:lnSpc>
              <a:defRPr sz="5200" b="1">
                <a:solidFill>
                  <a:srgbClr val="146D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… questions?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748" y="815144"/>
            <a:ext cx="1463717" cy="1745718"/>
          </a:xfrm>
          <a:prstGeom prst="rect">
            <a:avLst/>
          </a:prstGeom>
        </p:spPr>
      </p:pic>
      <p:sp>
        <p:nvSpPr>
          <p:cNvPr id="30" name="TextBox 13"/>
          <p:cNvSpPr txBox="1"/>
          <p:nvPr/>
        </p:nvSpPr>
        <p:spPr>
          <a:xfrm>
            <a:off x="9116606" y="2748200"/>
            <a:ext cx="30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prstClr val="black"/>
                </a:solidFill>
              </a:rPr>
              <a:t>Prof. 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</a:rPr>
              <a:t>Vladimir</a:t>
            </a:r>
            <a:r>
              <a:rPr lang="zh-CN" altLang="en-US" b="1" dirty="0" smtClean="0">
                <a:solidFill>
                  <a:prstClr val="black"/>
                </a:solidFill>
              </a:rPr>
              <a:t> </a:t>
            </a:r>
            <a:r>
              <a:rPr lang="en-US" altLang="zh-CN" b="1" dirty="0" err="1" smtClean="0">
                <a:solidFill>
                  <a:prstClr val="black"/>
                </a:solidFill>
              </a:rPr>
              <a:t>Chernyak</a:t>
            </a:r>
            <a:r>
              <a:rPr lang="en-US" b="1" dirty="0" smtClean="0">
                <a:solidFill>
                  <a:prstClr val="black"/>
                </a:solidFill>
              </a:rPr>
              <a:t>, </a:t>
            </a:r>
            <a:r>
              <a:rPr lang="en-US" altLang="zh-CN" b="1" dirty="0" smtClean="0">
                <a:solidFill>
                  <a:prstClr val="black"/>
                </a:solidFill>
              </a:rPr>
              <a:t>WSU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0554" y="5903118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MPI-PKS visitors program </a:t>
            </a:r>
            <a:endParaRPr lang="en-US" sz="28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372" y="3208488"/>
            <a:ext cx="1930400" cy="1955800"/>
          </a:xfrm>
          <a:prstGeom prst="rect">
            <a:avLst/>
          </a:prstGeom>
        </p:spPr>
      </p:pic>
      <p:sp>
        <p:nvSpPr>
          <p:cNvPr id="28" name="TextBox 13"/>
          <p:cNvSpPr txBox="1"/>
          <p:nvPr/>
        </p:nvSpPr>
        <p:spPr>
          <a:xfrm>
            <a:off x="174729" y="5145568"/>
            <a:ext cx="358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prstClr val="black"/>
                </a:solidFill>
              </a:rPr>
              <a:t>Prof. 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Dmitry </a:t>
            </a:r>
            <a:r>
              <a:rPr lang="en-US" b="1" dirty="0" err="1" smtClean="0">
                <a:solidFill>
                  <a:prstClr val="black"/>
                </a:solidFill>
              </a:rPr>
              <a:t>Shalashilin</a:t>
            </a:r>
            <a:r>
              <a:rPr lang="en-US" b="1" dirty="0" smtClean="0">
                <a:solidFill>
                  <a:prstClr val="black"/>
                </a:solidFill>
              </a:rPr>
              <a:t>, U of Leeds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7210" y="3278100"/>
            <a:ext cx="1337896" cy="1742568"/>
          </a:xfrm>
          <a:prstGeom prst="rect">
            <a:avLst/>
          </a:prstGeom>
        </p:spPr>
      </p:pic>
      <p:sp>
        <p:nvSpPr>
          <p:cNvPr id="36" name="TextBox 13"/>
          <p:cNvSpPr txBox="1"/>
          <p:nvPr/>
        </p:nvSpPr>
        <p:spPr>
          <a:xfrm>
            <a:off x="4327634" y="5169380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prstClr val="black"/>
                </a:solidFill>
              </a:rPr>
              <a:t>Prof. 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Raffaele </a:t>
            </a:r>
            <a:r>
              <a:rPr lang="en-US" b="1" dirty="0" err="1" smtClean="0">
                <a:solidFill>
                  <a:prstClr val="black"/>
                </a:solidFill>
              </a:rPr>
              <a:t>Borrelli</a:t>
            </a:r>
            <a:r>
              <a:rPr lang="en-US" b="1" dirty="0" smtClean="0">
                <a:solidFill>
                  <a:prstClr val="black"/>
                </a:solidFill>
              </a:rPr>
              <a:t>, U of Torino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49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 advAuto="0"/>
      <p:bldP spid="34" grpId="0" animBg="1" advAuto="0"/>
      <p:bldP spid="35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746" y="1050618"/>
            <a:ext cx="3981318" cy="9394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87" y="2114692"/>
            <a:ext cx="10984117" cy="1671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29" y="4035512"/>
            <a:ext cx="4911776" cy="16263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929" y="4029543"/>
            <a:ext cx="3365871" cy="1403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9206" y="114766"/>
            <a:ext cx="272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Model  Hamiltonian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286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7" y="2502203"/>
            <a:ext cx="11767153" cy="1283985"/>
          </a:xfrm>
          <a:prstGeom prst="rect">
            <a:avLst/>
          </a:prstGeom>
        </p:spPr>
      </p:pic>
      <p:pic>
        <p:nvPicPr>
          <p:cNvPr id="12" name="Picture 19" descr="fig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81" y="5100888"/>
            <a:ext cx="3719053" cy="97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1" descr="fig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260" y="5093607"/>
            <a:ext cx="3324225" cy="96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9347" y="4212706"/>
            <a:ext cx="682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Dirac-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Frenkel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time-dependent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variational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method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582" y="1437304"/>
            <a:ext cx="3756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Multiple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Davydov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D2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ansatz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4444" y="321929"/>
            <a:ext cx="3338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Multiple </a:t>
            </a:r>
            <a:r>
              <a:rPr lang="en-US" sz="2400" b="1" dirty="0" err="1" smtClean="0"/>
              <a:t>Davydov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ansatz</a:t>
            </a:r>
            <a:endParaRPr 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2843213" y="2857500"/>
            <a:ext cx="628650" cy="50006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043863" y="2857500"/>
            <a:ext cx="671512" cy="50006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214688" y="2328863"/>
            <a:ext cx="2243137" cy="52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557838" y="2328863"/>
            <a:ext cx="2728912" cy="52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14871" y="1898969"/>
            <a:ext cx="1858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</a:t>
            </a:r>
            <a:r>
              <a:rPr lang="en-US" sz="2000" b="1" dirty="0" smtClean="0"/>
              <a:t>tate amplitude</a:t>
            </a:r>
            <a:endParaRPr lang="en-US" sz="2000" b="1" dirty="0"/>
          </a:p>
        </p:txBody>
      </p:sp>
      <p:sp>
        <p:nvSpPr>
          <p:cNvPr id="17" name="Oval 16"/>
          <p:cNvSpPr/>
          <p:nvPr/>
        </p:nvSpPr>
        <p:spPr>
          <a:xfrm>
            <a:off x="4529138" y="2857500"/>
            <a:ext cx="671512" cy="50006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772650" y="2857500"/>
            <a:ext cx="628650" cy="50006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7" idx="7"/>
          </p:cNvCxnSpPr>
          <p:nvPr/>
        </p:nvCxnSpPr>
        <p:spPr>
          <a:xfrm flipV="1">
            <a:off x="5102309" y="2328863"/>
            <a:ext cx="2941554" cy="60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8286750" y="2328863"/>
            <a:ext cx="1801735" cy="52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44229" y="1898969"/>
            <a:ext cx="249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</a:t>
            </a:r>
            <a:r>
              <a:rPr lang="en-US" sz="2000" b="1" dirty="0" smtClean="0"/>
              <a:t>honon displacement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9516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4" grpId="0" animBg="1"/>
      <p:bldP spid="5" grpId="0" animBg="1"/>
      <p:bldP spid="16" grpId="0"/>
      <p:bldP spid="17" grpId="0" animBg="1"/>
      <p:bldP spid="18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7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5273" y="1496506"/>
            <a:ext cx="3441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FF0000"/>
                </a:solidFill>
              </a:rPr>
              <a:t>diabatic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state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population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227" y="1466989"/>
            <a:ext cx="3797300" cy="5207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5273" y="3048226"/>
            <a:ext cx="359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adiabatic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state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population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227" y="2951791"/>
            <a:ext cx="5283200" cy="800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73" y="3884143"/>
            <a:ext cx="5270500" cy="166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3626" y="248157"/>
            <a:ext cx="1760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Observables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00" y="5910804"/>
            <a:ext cx="27940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923" y="5910804"/>
            <a:ext cx="1498600" cy="55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899" y="4280313"/>
            <a:ext cx="6007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7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8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42498" y="1249761"/>
            <a:ext cx="3204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diabatic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wave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packets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188901"/>
            <a:ext cx="9906000" cy="111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6313" y="412540"/>
            <a:ext cx="1760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Observables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436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71DB8-EB97-6748-8865-4FC1678227E7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5" y="1690756"/>
            <a:ext cx="6538999" cy="50307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8822" y="1102022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Diabatic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population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09351" y="1097259"/>
            <a:ext cx="2497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Adiabatic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population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01" y="2059686"/>
            <a:ext cx="4533900" cy="345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09351" y="5891737"/>
            <a:ext cx="330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J. Chem. </a:t>
            </a:r>
            <a:r>
              <a:rPr lang="en-US" altLang="zh-CN" dirty="0" err="1" smtClean="0"/>
              <a:t>Phys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150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024101,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71697" y="215936"/>
            <a:ext cx="637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Diabatic</a:t>
            </a:r>
            <a:r>
              <a:rPr lang="en-US" sz="2400" b="1" dirty="0" smtClean="0"/>
              <a:t> and adiabatic population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7094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</TotalTime>
  <Words>1126</Words>
  <Application>Microsoft Macintosh PowerPoint</Application>
  <PresentationFormat>Widescreen</PresentationFormat>
  <Paragraphs>294</Paragraphs>
  <Slides>44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Calibri</vt:lpstr>
      <vt:lpstr>Calibri Light</vt:lpstr>
      <vt:lpstr>DengXian</vt:lpstr>
      <vt:lpstr>Helvetica</vt:lpstr>
      <vt:lpstr>Helvetica Neue</vt:lpstr>
      <vt:lpstr>ＭＳ Ｐゴシック</vt:lpstr>
      <vt:lpstr>PT Sans</vt:lpstr>
      <vt:lpstr>Times</vt:lpstr>
      <vt:lpstr>Times New Roman</vt:lpstr>
      <vt:lpstr>Wingdings</vt:lpstr>
      <vt:lpstr>Yu Gothic</vt:lpstr>
      <vt:lpstr>Arial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meets spectroscopy: ensemble and single-molecule spectroscopic studies of ultrafast energy transfer processes in light harvesting systems</dc:title>
  <dc:creator>Microsoft Office User</dc:creator>
  <cp:lastModifiedBy>Microsoft Office User</cp:lastModifiedBy>
  <cp:revision>271</cp:revision>
  <cp:lastPrinted>2018-09-28T04:20:06Z</cp:lastPrinted>
  <dcterms:created xsi:type="dcterms:W3CDTF">2017-09-18T07:42:48Z</dcterms:created>
  <dcterms:modified xsi:type="dcterms:W3CDTF">2021-12-09T12:27:35Z</dcterms:modified>
</cp:coreProperties>
</file>